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3" r:id="rId2"/>
    <p:sldId id="277" r:id="rId3"/>
    <p:sldId id="262" r:id="rId4"/>
    <p:sldId id="283" r:id="rId5"/>
    <p:sldId id="287" r:id="rId6"/>
    <p:sldId id="266" r:id="rId7"/>
    <p:sldId id="288" r:id="rId8"/>
    <p:sldId id="28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B72FE9-B5F0-0EF8-BD68-CD9FF502E455}" name="Alan Woods" initials="" userId="S::alan.woods@cleandns.email::b95252ca-c25f-42aa-bebc-47e1a6e36d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3"/>
    <p:restoredTop sz="94673"/>
  </p:normalViewPr>
  <p:slideViewPr>
    <p:cSldViewPr snapToGrid="0">
      <p:cViewPr varScale="1">
        <p:scale>
          <a:sx n="129" d="100"/>
          <a:sy n="129" d="100"/>
        </p:scale>
        <p:origin x="32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ods" userId="b95252ca-c25f-42aa-bebc-47e1a6e36de5" providerId="ADAL" clId="{B31C62A4-1261-C546-8CB1-6F5018A73860}"/>
    <pc:docChg chg="custSel delSld modSld sldOrd">
      <pc:chgData name="Alan Woods" userId="b95252ca-c25f-42aa-bebc-47e1a6e36de5" providerId="ADAL" clId="{B31C62A4-1261-C546-8CB1-6F5018A73860}" dt="2024-03-04T17:37:39.164" v="629" actId="20578"/>
      <pc:docMkLst>
        <pc:docMk/>
      </pc:docMkLst>
      <pc:sldChg chg="del">
        <pc:chgData name="Alan Woods" userId="b95252ca-c25f-42aa-bebc-47e1a6e36de5" providerId="ADAL" clId="{B31C62A4-1261-C546-8CB1-6F5018A73860}" dt="2024-03-04T17:37:05.309" v="628" actId="2696"/>
        <pc:sldMkLst>
          <pc:docMk/>
          <pc:sldMk cId="3408210402" sldId="261"/>
        </pc:sldMkLst>
      </pc:sldChg>
      <pc:sldChg chg="modSp mod">
        <pc:chgData name="Alan Woods" userId="b95252ca-c25f-42aa-bebc-47e1a6e36de5" providerId="ADAL" clId="{B31C62A4-1261-C546-8CB1-6F5018A73860}" dt="2024-03-04T17:05:40.958" v="365" actId="20577"/>
        <pc:sldMkLst>
          <pc:docMk/>
          <pc:sldMk cId="107815733" sldId="262"/>
        </pc:sldMkLst>
        <pc:spChg chg="mod">
          <ac:chgData name="Alan Woods" userId="b95252ca-c25f-42aa-bebc-47e1a6e36de5" providerId="ADAL" clId="{B31C62A4-1261-C546-8CB1-6F5018A73860}" dt="2024-03-04T17:05:40.958" v="365" actId="20577"/>
          <ac:spMkLst>
            <pc:docMk/>
            <pc:sldMk cId="107815733" sldId="262"/>
            <ac:spMk id="11" creationId="{ECA89337-7A37-770D-A070-4CF1890C4F0D}"/>
          </ac:spMkLst>
        </pc:spChg>
        <pc:spChg chg="mod">
          <ac:chgData name="Alan Woods" userId="b95252ca-c25f-42aa-bebc-47e1a6e36de5" providerId="ADAL" clId="{B31C62A4-1261-C546-8CB1-6F5018A73860}" dt="2024-03-04T17:03:40.469" v="355" actId="20577"/>
          <ac:spMkLst>
            <pc:docMk/>
            <pc:sldMk cId="107815733" sldId="262"/>
            <ac:spMk id="14" creationId="{5B77BF27-A247-03E5-A8E4-912CAFADFC21}"/>
          </ac:spMkLst>
        </pc:spChg>
      </pc:sldChg>
      <pc:sldChg chg="modSp mod ord">
        <pc:chgData name="Alan Woods" userId="b95252ca-c25f-42aa-bebc-47e1a6e36de5" providerId="ADAL" clId="{B31C62A4-1261-C546-8CB1-6F5018A73860}" dt="2024-03-04T17:36:46.429" v="626" actId="20577"/>
        <pc:sldMkLst>
          <pc:docMk/>
          <pc:sldMk cId="924945763" sldId="266"/>
        </pc:sldMkLst>
        <pc:spChg chg="mod">
          <ac:chgData name="Alan Woods" userId="b95252ca-c25f-42aa-bebc-47e1a6e36de5" providerId="ADAL" clId="{B31C62A4-1261-C546-8CB1-6F5018A73860}" dt="2024-03-04T17:36:46.429" v="626" actId="20577"/>
          <ac:spMkLst>
            <pc:docMk/>
            <pc:sldMk cId="924945763" sldId="266"/>
            <ac:spMk id="3" creationId="{E6C56A21-DF0A-A2C5-4604-243D8FFA1D62}"/>
          </ac:spMkLst>
        </pc:spChg>
      </pc:sldChg>
      <pc:sldChg chg="modSp del mod">
        <pc:chgData name="Alan Woods" userId="b95252ca-c25f-42aa-bebc-47e1a6e36de5" providerId="ADAL" clId="{B31C62A4-1261-C546-8CB1-6F5018A73860}" dt="2024-03-04T17:36:57.077" v="627" actId="2696"/>
        <pc:sldMkLst>
          <pc:docMk/>
          <pc:sldMk cId="1835101734" sldId="267"/>
        </pc:sldMkLst>
        <pc:spChg chg="mod">
          <ac:chgData name="Alan Woods" userId="b95252ca-c25f-42aa-bebc-47e1a6e36de5" providerId="ADAL" clId="{B31C62A4-1261-C546-8CB1-6F5018A73860}" dt="2024-03-04T17:33:43.169" v="465" actId="20577"/>
          <ac:spMkLst>
            <pc:docMk/>
            <pc:sldMk cId="1835101734" sldId="267"/>
            <ac:spMk id="3" creationId="{865C118B-2245-D134-D03D-35BEEE04D640}"/>
          </ac:spMkLst>
        </pc:spChg>
      </pc:sldChg>
      <pc:sldChg chg="del">
        <pc:chgData name="Alan Woods" userId="b95252ca-c25f-42aa-bebc-47e1a6e36de5" providerId="ADAL" clId="{B31C62A4-1261-C546-8CB1-6F5018A73860}" dt="2024-03-04T17:01:12.939" v="245" actId="2696"/>
        <pc:sldMkLst>
          <pc:docMk/>
          <pc:sldMk cId="2067929357" sldId="269"/>
        </pc:sldMkLst>
      </pc:sldChg>
      <pc:sldChg chg="del">
        <pc:chgData name="Alan Woods" userId="b95252ca-c25f-42aa-bebc-47e1a6e36de5" providerId="ADAL" clId="{B31C62A4-1261-C546-8CB1-6F5018A73860}" dt="2024-03-04T16:58:32.346" v="1" actId="2696"/>
        <pc:sldMkLst>
          <pc:docMk/>
          <pc:sldMk cId="2851222019" sldId="270"/>
        </pc:sldMkLst>
      </pc:sldChg>
      <pc:sldChg chg="modSp del mod">
        <pc:chgData name="Alan Woods" userId="b95252ca-c25f-42aa-bebc-47e1a6e36de5" providerId="ADAL" clId="{B31C62A4-1261-C546-8CB1-6F5018A73860}" dt="2024-03-04T17:36:57.077" v="627" actId="2696"/>
        <pc:sldMkLst>
          <pc:docMk/>
          <pc:sldMk cId="2470636370" sldId="271"/>
        </pc:sldMkLst>
        <pc:spChg chg="mod">
          <ac:chgData name="Alan Woods" userId="b95252ca-c25f-42aa-bebc-47e1a6e36de5" providerId="ADAL" clId="{B31C62A4-1261-C546-8CB1-6F5018A73860}" dt="2024-03-04T17:00:41.548" v="244" actId="20577"/>
          <ac:spMkLst>
            <pc:docMk/>
            <pc:sldMk cId="2470636370" sldId="271"/>
            <ac:spMk id="18" creationId="{13E69E04-68B2-80EA-4F82-D61614BA0235}"/>
          </ac:spMkLst>
        </pc:spChg>
      </pc:sldChg>
      <pc:sldChg chg="del">
        <pc:chgData name="Alan Woods" userId="b95252ca-c25f-42aa-bebc-47e1a6e36de5" providerId="ADAL" clId="{B31C62A4-1261-C546-8CB1-6F5018A73860}" dt="2024-03-04T16:58:19.616" v="0" actId="2696"/>
        <pc:sldMkLst>
          <pc:docMk/>
          <pc:sldMk cId="1380374767" sldId="275"/>
        </pc:sldMkLst>
      </pc:sldChg>
      <pc:sldChg chg="ord">
        <pc:chgData name="Alan Woods" userId="b95252ca-c25f-42aa-bebc-47e1a6e36de5" providerId="ADAL" clId="{B31C62A4-1261-C546-8CB1-6F5018A73860}" dt="2024-03-04T17:35:14.464" v="466" actId="20578"/>
        <pc:sldMkLst>
          <pc:docMk/>
          <pc:sldMk cId="3663292116" sldId="283"/>
        </pc:sldMkLst>
      </pc:sldChg>
      <pc:sldChg chg="del">
        <pc:chgData name="Alan Woods" userId="b95252ca-c25f-42aa-bebc-47e1a6e36de5" providerId="ADAL" clId="{B31C62A4-1261-C546-8CB1-6F5018A73860}" dt="2024-03-04T17:36:57.077" v="627" actId="2696"/>
        <pc:sldMkLst>
          <pc:docMk/>
          <pc:sldMk cId="1460854890" sldId="284"/>
        </pc:sldMkLst>
      </pc:sldChg>
      <pc:sldChg chg="del">
        <pc:chgData name="Alan Woods" userId="b95252ca-c25f-42aa-bebc-47e1a6e36de5" providerId="ADAL" clId="{B31C62A4-1261-C546-8CB1-6F5018A73860}" dt="2024-03-04T17:01:48.038" v="246" actId="2696"/>
        <pc:sldMkLst>
          <pc:docMk/>
          <pc:sldMk cId="1898809807" sldId="285"/>
        </pc:sldMkLst>
      </pc:sldChg>
      <pc:sldChg chg="delSp modSp mod ord">
        <pc:chgData name="Alan Woods" userId="b95252ca-c25f-42aa-bebc-47e1a6e36de5" providerId="ADAL" clId="{B31C62A4-1261-C546-8CB1-6F5018A73860}" dt="2024-03-04T17:37:39.164" v="629" actId="20578"/>
        <pc:sldMkLst>
          <pc:docMk/>
          <pc:sldMk cId="2759708200" sldId="288"/>
        </pc:sldMkLst>
        <pc:spChg chg="del">
          <ac:chgData name="Alan Woods" userId="b95252ca-c25f-42aa-bebc-47e1a6e36de5" providerId="ADAL" clId="{B31C62A4-1261-C546-8CB1-6F5018A73860}" dt="2024-03-04T17:28:39.911" v="371" actId="478"/>
          <ac:spMkLst>
            <pc:docMk/>
            <pc:sldMk cId="2759708200" sldId="288"/>
            <ac:spMk id="4" creationId="{3A3DAF6F-2125-475A-503C-F4FE8B27EE95}"/>
          </ac:spMkLst>
        </pc:spChg>
        <pc:spChg chg="mod">
          <ac:chgData name="Alan Woods" userId="b95252ca-c25f-42aa-bebc-47e1a6e36de5" providerId="ADAL" clId="{B31C62A4-1261-C546-8CB1-6F5018A73860}" dt="2024-03-04T17:28:43.087" v="373" actId="27636"/>
          <ac:spMkLst>
            <pc:docMk/>
            <pc:sldMk cId="2759708200" sldId="288"/>
            <ac:spMk id="10" creationId="{F18E4470-6916-AA66-10BE-E42D724219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42892-CD17-4A70-A8F2-F9B24A3671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DE79B0C-A52B-4165-9AD9-7636ED09BB87}">
      <dgm:prSet custT="1"/>
      <dgm:spPr/>
      <dgm:t>
        <a:bodyPr/>
        <a:lstStyle/>
        <a:p>
          <a:r>
            <a:rPr lang="en-US" sz="2000" b="1">
              <a:solidFill>
                <a:srgbClr val="C00000"/>
              </a:solidFill>
            </a:rPr>
            <a:t>Actionable Evidence </a:t>
          </a:r>
        </a:p>
        <a:p>
          <a:r>
            <a:rPr lang="en-US" sz="2000"/>
            <a:t> reports must be evidenced that can, on the balance of probabilities, demonstrate wrongdoing. Evidence, which is not provided with a report, but which is readily available to the registrar or registry must be considered.</a:t>
          </a:r>
        </a:p>
        <a:p>
          <a:r>
            <a:rPr lang="en-US" sz="2000">
              <a:solidFill>
                <a:srgbClr val="C00000"/>
              </a:solidFill>
            </a:rPr>
            <a:t>How can this be recorded/verified?</a:t>
          </a:r>
        </a:p>
      </dgm:t>
    </dgm:pt>
    <dgm:pt modelId="{9D52A64F-B9B4-464E-BE50-A57890479D1D}" type="parTrans" cxnId="{A3DED22F-7464-413A-AAA5-6CB1BB32D03B}">
      <dgm:prSet/>
      <dgm:spPr/>
      <dgm:t>
        <a:bodyPr/>
        <a:lstStyle/>
        <a:p>
          <a:endParaRPr lang="en-US"/>
        </a:p>
      </dgm:t>
    </dgm:pt>
    <dgm:pt modelId="{DD44FC72-DDCC-43E6-A963-0E0C052470C8}" type="sibTrans" cxnId="{A3DED22F-7464-413A-AAA5-6CB1BB32D03B}">
      <dgm:prSet/>
      <dgm:spPr/>
      <dgm:t>
        <a:bodyPr/>
        <a:lstStyle/>
        <a:p>
          <a:endParaRPr lang="en-US"/>
        </a:p>
      </dgm:t>
    </dgm:pt>
    <dgm:pt modelId="{94A902D3-709E-48CE-92E7-4B1A6712A3E4}">
      <dgm:prSet custT="1"/>
      <dgm:spPr/>
      <dgm:t>
        <a:bodyPr/>
        <a:lstStyle/>
        <a:p>
          <a:r>
            <a:rPr lang="en-US" sz="2000" b="1">
              <a:solidFill>
                <a:srgbClr val="C00000"/>
              </a:solidFill>
            </a:rPr>
            <a:t>Prompt Action </a:t>
          </a:r>
        </a:p>
        <a:p>
          <a:r>
            <a:rPr lang="en-US" sz="2000"/>
            <a:t>Once there is evidence that reasonably substantiates a report/allegation, then  prompt action must be taken. </a:t>
          </a:r>
        </a:p>
        <a:p>
          <a:r>
            <a:rPr lang="en-US" sz="2000">
              <a:solidFill>
                <a:srgbClr val="C00000"/>
              </a:solidFill>
            </a:rPr>
            <a:t>How can this be effectively measured at scale?</a:t>
          </a:r>
          <a:endParaRPr lang="en-US" sz="2000"/>
        </a:p>
      </dgm:t>
    </dgm:pt>
    <dgm:pt modelId="{AC40A6A0-E46F-4C67-A2A8-CDC7D74F03AE}" type="parTrans" cxnId="{8B428910-85F5-48F2-8A9A-0002DB9AFB86}">
      <dgm:prSet/>
      <dgm:spPr/>
      <dgm:t>
        <a:bodyPr/>
        <a:lstStyle/>
        <a:p>
          <a:endParaRPr lang="en-US"/>
        </a:p>
      </dgm:t>
    </dgm:pt>
    <dgm:pt modelId="{9FDD1E76-AC1C-45F4-8B15-A8532CED5D75}" type="sibTrans" cxnId="{8B428910-85F5-48F2-8A9A-0002DB9AFB86}">
      <dgm:prSet/>
      <dgm:spPr/>
      <dgm:t>
        <a:bodyPr/>
        <a:lstStyle/>
        <a:p>
          <a:endParaRPr lang="en-US"/>
        </a:p>
      </dgm:t>
    </dgm:pt>
    <dgm:pt modelId="{9996D2FD-AF2B-44C7-A882-E6A9B2C1F5D8}">
      <dgm:prSet/>
      <dgm:spPr/>
      <dgm:t>
        <a:bodyPr/>
        <a:lstStyle/>
        <a:p>
          <a:r>
            <a:rPr lang="en-US" b="1">
              <a:solidFill>
                <a:srgbClr val="C00000"/>
              </a:solidFill>
            </a:rPr>
            <a:t>Stop and/or otherwise disrupt </a:t>
          </a:r>
        </a:p>
        <a:p>
          <a:r>
            <a:rPr lang="en-US"/>
            <a:t>What is a ‘Reasonable Action’ will be, in a substantial number of instances, </a:t>
          </a:r>
          <a:r>
            <a:rPr lang="en-US" b="1" u="sng"/>
            <a:t>a wholly subjective assessment </a:t>
          </a:r>
          <a:r>
            <a:rPr lang="en-US" b="0" u="none"/>
            <a:t>of what was appropriate in that instance.</a:t>
          </a:r>
          <a:endParaRPr lang="en-US" b="1" u="sng"/>
        </a:p>
        <a:p>
          <a:r>
            <a:rPr lang="en-US">
              <a:solidFill>
                <a:srgbClr val="C00000"/>
              </a:solidFill>
            </a:rPr>
            <a:t>How can you measure disruption and give credit, where credit is due.  </a:t>
          </a:r>
          <a:endParaRPr lang="en-US"/>
        </a:p>
      </dgm:t>
    </dgm:pt>
    <dgm:pt modelId="{27A2F919-5C04-4453-B410-A154543B55D7}" type="parTrans" cxnId="{15A0B13D-234B-45B2-9DDE-74790E0C600A}">
      <dgm:prSet/>
      <dgm:spPr/>
      <dgm:t>
        <a:bodyPr/>
        <a:lstStyle/>
        <a:p>
          <a:endParaRPr lang="en-US"/>
        </a:p>
      </dgm:t>
    </dgm:pt>
    <dgm:pt modelId="{9313BE2D-E34D-437F-88D9-944ECA7E0D2D}" type="sibTrans" cxnId="{15A0B13D-234B-45B2-9DDE-74790E0C600A}">
      <dgm:prSet/>
      <dgm:spPr/>
      <dgm:t>
        <a:bodyPr/>
        <a:lstStyle/>
        <a:p>
          <a:endParaRPr lang="en-US"/>
        </a:p>
      </dgm:t>
    </dgm:pt>
    <dgm:pt modelId="{99E8CD6F-81E0-0748-95E6-513F836DB680}" type="pres">
      <dgm:prSet presAssocID="{D4F42892-CD17-4A70-A8F2-F9B24A367137}" presName="hierChild1" presStyleCnt="0">
        <dgm:presLayoutVars>
          <dgm:chPref val="1"/>
          <dgm:dir/>
          <dgm:animOne val="branch"/>
          <dgm:animLvl val="lvl"/>
          <dgm:resizeHandles/>
        </dgm:presLayoutVars>
      </dgm:prSet>
      <dgm:spPr/>
    </dgm:pt>
    <dgm:pt modelId="{B1232E6B-7A47-3D42-955B-9ADDDDDEC0EB}" type="pres">
      <dgm:prSet presAssocID="{BDE79B0C-A52B-4165-9AD9-7636ED09BB87}" presName="hierRoot1" presStyleCnt="0"/>
      <dgm:spPr/>
    </dgm:pt>
    <dgm:pt modelId="{DA5AF22A-3AD1-284B-9AEF-4D94DADDBCDB}" type="pres">
      <dgm:prSet presAssocID="{BDE79B0C-A52B-4165-9AD9-7636ED09BB87}" presName="composite" presStyleCnt="0"/>
      <dgm:spPr/>
    </dgm:pt>
    <dgm:pt modelId="{1F4819E8-924D-AE4E-89F9-F5A918FB63A1}" type="pres">
      <dgm:prSet presAssocID="{BDE79B0C-A52B-4165-9AD9-7636ED09BB87}" presName="background" presStyleLbl="node0" presStyleIdx="0" presStyleCnt="3"/>
      <dgm:spPr>
        <a:solidFill>
          <a:srgbClr val="FFC000"/>
        </a:solidFill>
      </dgm:spPr>
    </dgm:pt>
    <dgm:pt modelId="{2354F561-230D-6F43-92DE-73AF238B4A9F}" type="pres">
      <dgm:prSet presAssocID="{BDE79B0C-A52B-4165-9AD9-7636ED09BB87}" presName="text" presStyleLbl="fgAcc0" presStyleIdx="0" presStyleCnt="3" custScaleY="173031">
        <dgm:presLayoutVars>
          <dgm:chPref val="3"/>
        </dgm:presLayoutVars>
      </dgm:prSet>
      <dgm:spPr/>
    </dgm:pt>
    <dgm:pt modelId="{02FAF91A-7CAD-BC44-9ACB-E7E3172A38C0}" type="pres">
      <dgm:prSet presAssocID="{BDE79B0C-A52B-4165-9AD9-7636ED09BB87}" presName="hierChild2" presStyleCnt="0"/>
      <dgm:spPr/>
    </dgm:pt>
    <dgm:pt modelId="{7BB08A9A-F6B1-9A43-B669-6C346C44EC77}" type="pres">
      <dgm:prSet presAssocID="{94A902D3-709E-48CE-92E7-4B1A6712A3E4}" presName="hierRoot1" presStyleCnt="0"/>
      <dgm:spPr/>
    </dgm:pt>
    <dgm:pt modelId="{07ACA3B2-220C-714C-859E-2B0F281C76CE}" type="pres">
      <dgm:prSet presAssocID="{94A902D3-709E-48CE-92E7-4B1A6712A3E4}" presName="composite" presStyleCnt="0"/>
      <dgm:spPr/>
    </dgm:pt>
    <dgm:pt modelId="{772E020A-92E8-9C47-8D49-845D284F8C55}" type="pres">
      <dgm:prSet presAssocID="{94A902D3-709E-48CE-92E7-4B1A6712A3E4}" presName="background" presStyleLbl="node0" presStyleIdx="1" presStyleCnt="3"/>
      <dgm:spPr>
        <a:solidFill>
          <a:srgbClr val="FFC000"/>
        </a:solidFill>
      </dgm:spPr>
    </dgm:pt>
    <dgm:pt modelId="{BF071291-CF02-4748-8D01-99C34C5D602D}" type="pres">
      <dgm:prSet presAssocID="{94A902D3-709E-48CE-92E7-4B1A6712A3E4}" presName="text" presStyleLbl="fgAcc0" presStyleIdx="1" presStyleCnt="3" custScaleY="175048">
        <dgm:presLayoutVars>
          <dgm:chPref val="3"/>
        </dgm:presLayoutVars>
      </dgm:prSet>
      <dgm:spPr/>
    </dgm:pt>
    <dgm:pt modelId="{6F639A69-4A1C-7148-B7AA-0C720841BF7E}" type="pres">
      <dgm:prSet presAssocID="{94A902D3-709E-48CE-92E7-4B1A6712A3E4}" presName="hierChild2" presStyleCnt="0"/>
      <dgm:spPr/>
    </dgm:pt>
    <dgm:pt modelId="{FF27B920-2D00-C14C-8002-CC8CEA3FD7AF}" type="pres">
      <dgm:prSet presAssocID="{9996D2FD-AF2B-44C7-A882-E6A9B2C1F5D8}" presName="hierRoot1" presStyleCnt="0"/>
      <dgm:spPr/>
    </dgm:pt>
    <dgm:pt modelId="{D0B2C46A-F6B1-6B41-AA08-FE21763F2454}" type="pres">
      <dgm:prSet presAssocID="{9996D2FD-AF2B-44C7-A882-E6A9B2C1F5D8}" presName="composite" presStyleCnt="0"/>
      <dgm:spPr/>
    </dgm:pt>
    <dgm:pt modelId="{607FD7C8-69FC-4D4A-9965-30A04A20E478}" type="pres">
      <dgm:prSet presAssocID="{9996D2FD-AF2B-44C7-A882-E6A9B2C1F5D8}" presName="background" presStyleLbl="node0" presStyleIdx="2" presStyleCnt="3"/>
      <dgm:spPr>
        <a:solidFill>
          <a:srgbClr val="FFC000"/>
        </a:solidFill>
      </dgm:spPr>
    </dgm:pt>
    <dgm:pt modelId="{9A349455-91A6-2446-A076-FC0E1CF740CF}" type="pres">
      <dgm:prSet presAssocID="{9996D2FD-AF2B-44C7-A882-E6A9B2C1F5D8}" presName="text" presStyleLbl="fgAcc0" presStyleIdx="2" presStyleCnt="3" custScaleY="164131">
        <dgm:presLayoutVars>
          <dgm:chPref val="3"/>
        </dgm:presLayoutVars>
      </dgm:prSet>
      <dgm:spPr/>
    </dgm:pt>
    <dgm:pt modelId="{06E3D44C-E658-DB4C-961A-1D9F99AF5969}" type="pres">
      <dgm:prSet presAssocID="{9996D2FD-AF2B-44C7-A882-E6A9B2C1F5D8}" presName="hierChild2" presStyleCnt="0"/>
      <dgm:spPr/>
    </dgm:pt>
  </dgm:ptLst>
  <dgm:cxnLst>
    <dgm:cxn modelId="{8B428910-85F5-48F2-8A9A-0002DB9AFB86}" srcId="{D4F42892-CD17-4A70-A8F2-F9B24A367137}" destId="{94A902D3-709E-48CE-92E7-4B1A6712A3E4}" srcOrd="1" destOrd="0" parTransId="{AC40A6A0-E46F-4C67-A2A8-CDC7D74F03AE}" sibTransId="{9FDD1E76-AC1C-45F4-8B15-A8532CED5D75}"/>
    <dgm:cxn modelId="{A3DED22F-7464-413A-AAA5-6CB1BB32D03B}" srcId="{D4F42892-CD17-4A70-A8F2-F9B24A367137}" destId="{BDE79B0C-A52B-4165-9AD9-7636ED09BB87}" srcOrd="0" destOrd="0" parTransId="{9D52A64F-B9B4-464E-BE50-A57890479D1D}" sibTransId="{DD44FC72-DDCC-43E6-A963-0E0C052470C8}"/>
    <dgm:cxn modelId="{15A0B13D-234B-45B2-9DDE-74790E0C600A}" srcId="{D4F42892-CD17-4A70-A8F2-F9B24A367137}" destId="{9996D2FD-AF2B-44C7-A882-E6A9B2C1F5D8}" srcOrd="2" destOrd="0" parTransId="{27A2F919-5C04-4453-B410-A154543B55D7}" sibTransId="{9313BE2D-E34D-437F-88D9-944ECA7E0D2D}"/>
    <dgm:cxn modelId="{5B336742-0C66-6147-8504-3F1747951524}" type="presOf" srcId="{9996D2FD-AF2B-44C7-A882-E6A9B2C1F5D8}" destId="{9A349455-91A6-2446-A076-FC0E1CF740CF}" srcOrd="0" destOrd="0" presId="urn:microsoft.com/office/officeart/2005/8/layout/hierarchy1"/>
    <dgm:cxn modelId="{38316449-FCD3-814C-968C-4E84BC2F3667}" type="presOf" srcId="{D4F42892-CD17-4A70-A8F2-F9B24A367137}" destId="{99E8CD6F-81E0-0748-95E6-513F836DB680}" srcOrd="0" destOrd="0" presId="urn:microsoft.com/office/officeart/2005/8/layout/hierarchy1"/>
    <dgm:cxn modelId="{67D179E8-4613-FE45-92F3-CD8FB25B8B63}" type="presOf" srcId="{BDE79B0C-A52B-4165-9AD9-7636ED09BB87}" destId="{2354F561-230D-6F43-92DE-73AF238B4A9F}" srcOrd="0" destOrd="0" presId="urn:microsoft.com/office/officeart/2005/8/layout/hierarchy1"/>
    <dgm:cxn modelId="{EFFEAAEE-1593-F74C-B6FD-095D0EFE39E3}" type="presOf" srcId="{94A902D3-709E-48CE-92E7-4B1A6712A3E4}" destId="{BF071291-CF02-4748-8D01-99C34C5D602D}" srcOrd="0" destOrd="0" presId="urn:microsoft.com/office/officeart/2005/8/layout/hierarchy1"/>
    <dgm:cxn modelId="{68697715-4512-3D4F-B1F4-5DA432895442}" type="presParOf" srcId="{99E8CD6F-81E0-0748-95E6-513F836DB680}" destId="{B1232E6B-7A47-3D42-955B-9ADDDDDEC0EB}" srcOrd="0" destOrd="0" presId="urn:microsoft.com/office/officeart/2005/8/layout/hierarchy1"/>
    <dgm:cxn modelId="{16173E10-3B76-B64F-B067-32B99C0D4426}" type="presParOf" srcId="{B1232E6B-7A47-3D42-955B-9ADDDDDEC0EB}" destId="{DA5AF22A-3AD1-284B-9AEF-4D94DADDBCDB}" srcOrd="0" destOrd="0" presId="urn:microsoft.com/office/officeart/2005/8/layout/hierarchy1"/>
    <dgm:cxn modelId="{4B8D6F19-BFD9-DD48-9F8F-2349DB832859}" type="presParOf" srcId="{DA5AF22A-3AD1-284B-9AEF-4D94DADDBCDB}" destId="{1F4819E8-924D-AE4E-89F9-F5A918FB63A1}" srcOrd="0" destOrd="0" presId="urn:microsoft.com/office/officeart/2005/8/layout/hierarchy1"/>
    <dgm:cxn modelId="{913C67B2-0FB0-3B44-A44F-A9902C264DCE}" type="presParOf" srcId="{DA5AF22A-3AD1-284B-9AEF-4D94DADDBCDB}" destId="{2354F561-230D-6F43-92DE-73AF238B4A9F}" srcOrd="1" destOrd="0" presId="urn:microsoft.com/office/officeart/2005/8/layout/hierarchy1"/>
    <dgm:cxn modelId="{007A38B8-6ED4-634C-BCB0-5BE34158FDE8}" type="presParOf" srcId="{B1232E6B-7A47-3D42-955B-9ADDDDDEC0EB}" destId="{02FAF91A-7CAD-BC44-9ACB-E7E3172A38C0}" srcOrd="1" destOrd="0" presId="urn:microsoft.com/office/officeart/2005/8/layout/hierarchy1"/>
    <dgm:cxn modelId="{32420042-4D69-7545-8124-381EC25A0159}" type="presParOf" srcId="{99E8CD6F-81E0-0748-95E6-513F836DB680}" destId="{7BB08A9A-F6B1-9A43-B669-6C346C44EC77}" srcOrd="1" destOrd="0" presId="urn:microsoft.com/office/officeart/2005/8/layout/hierarchy1"/>
    <dgm:cxn modelId="{A07226F7-F117-DE47-86F8-3095185A44FB}" type="presParOf" srcId="{7BB08A9A-F6B1-9A43-B669-6C346C44EC77}" destId="{07ACA3B2-220C-714C-859E-2B0F281C76CE}" srcOrd="0" destOrd="0" presId="urn:microsoft.com/office/officeart/2005/8/layout/hierarchy1"/>
    <dgm:cxn modelId="{32E2A0B8-B77A-1942-A3D8-F741DFB74299}" type="presParOf" srcId="{07ACA3B2-220C-714C-859E-2B0F281C76CE}" destId="{772E020A-92E8-9C47-8D49-845D284F8C55}" srcOrd="0" destOrd="0" presId="urn:microsoft.com/office/officeart/2005/8/layout/hierarchy1"/>
    <dgm:cxn modelId="{F0B0D09C-FB19-0D4C-AFD8-0F7BA1F7DBA0}" type="presParOf" srcId="{07ACA3B2-220C-714C-859E-2B0F281C76CE}" destId="{BF071291-CF02-4748-8D01-99C34C5D602D}" srcOrd="1" destOrd="0" presId="urn:microsoft.com/office/officeart/2005/8/layout/hierarchy1"/>
    <dgm:cxn modelId="{3B536FF2-2B1A-464D-9198-83C69AD3A92D}" type="presParOf" srcId="{7BB08A9A-F6B1-9A43-B669-6C346C44EC77}" destId="{6F639A69-4A1C-7148-B7AA-0C720841BF7E}" srcOrd="1" destOrd="0" presId="urn:microsoft.com/office/officeart/2005/8/layout/hierarchy1"/>
    <dgm:cxn modelId="{898E01EC-9BE9-8A4C-A715-CC6797E0A807}" type="presParOf" srcId="{99E8CD6F-81E0-0748-95E6-513F836DB680}" destId="{FF27B920-2D00-C14C-8002-CC8CEA3FD7AF}" srcOrd="2" destOrd="0" presId="urn:microsoft.com/office/officeart/2005/8/layout/hierarchy1"/>
    <dgm:cxn modelId="{05733E41-62A2-D44E-8EEE-90075C1CD828}" type="presParOf" srcId="{FF27B920-2D00-C14C-8002-CC8CEA3FD7AF}" destId="{D0B2C46A-F6B1-6B41-AA08-FE21763F2454}" srcOrd="0" destOrd="0" presId="urn:microsoft.com/office/officeart/2005/8/layout/hierarchy1"/>
    <dgm:cxn modelId="{C0342E8F-8E82-044F-8441-9F1A75499AC4}" type="presParOf" srcId="{D0B2C46A-F6B1-6B41-AA08-FE21763F2454}" destId="{607FD7C8-69FC-4D4A-9965-30A04A20E478}" srcOrd="0" destOrd="0" presId="urn:microsoft.com/office/officeart/2005/8/layout/hierarchy1"/>
    <dgm:cxn modelId="{EFF9C09C-FB43-0A47-B527-D9CC7C99A50B}" type="presParOf" srcId="{D0B2C46A-F6B1-6B41-AA08-FE21763F2454}" destId="{9A349455-91A6-2446-A076-FC0E1CF740CF}" srcOrd="1" destOrd="0" presId="urn:microsoft.com/office/officeart/2005/8/layout/hierarchy1"/>
    <dgm:cxn modelId="{71CB1AB3-7DD7-4E48-9FE7-11F7BF5054EB}" type="presParOf" srcId="{FF27B920-2D00-C14C-8002-CC8CEA3FD7AF}" destId="{06E3D44C-E658-DB4C-961A-1D9F99AF59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F42892-CD17-4A70-A8F2-F9B24A36713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DE79B0C-A52B-4165-9AD9-7636ED09BB87}">
      <dgm:prSet custT="1"/>
      <dgm:spPr/>
      <dgm:t>
        <a:bodyPr/>
        <a:lstStyle/>
        <a:p>
          <a:r>
            <a:rPr lang="en-US" sz="2000" b="1">
              <a:solidFill>
                <a:srgbClr val="C00000"/>
              </a:solidFill>
            </a:rPr>
            <a:t>Actionable Evidence </a:t>
          </a:r>
        </a:p>
        <a:p>
          <a:r>
            <a:rPr lang="en-US" sz="2000"/>
            <a:t> Create and agree minimum evidential thresholds and evidencing standards and apply them consistently.</a:t>
          </a:r>
        </a:p>
        <a:p>
          <a:endParaRPr lang="en-US" sz="2000"/>
        </a:p>
        <a:p>
          <a:r>
            <a:rPr lang="en-US" sz="2000" b="1"/>
            <a:t>Minimum standards </a:t>
          </a:r>
          <a:r>
            <a:rPr lang="en-US" sz="2000"/>
            <a:t>for enforcement are excellent subjects for Community work </a:t>
          </a:r>
        </a:p>
        <a:p>
          <a:r>
            <a:rPr lang="en-US" sz="2000" b="1"/>
            <a:t>Best Practices </a:t>
          </a:r>
          <a:r>
            <a:rPr lang="en-US" sz="2000"/>
            <a:t>should be encouraged and supported</a:t>
          </a:r>
        </a:p>
      </dgm:t>
    </dgm:pt>
    <dgm:pt modelId="{9D52A64F-B9B4-464E-BE50-A57890479D1D}" type="parTrans" cxnId="{A3DED22F-7464-413A-AAA5-6CB1BB32D03B}">
      <dgm:prSet/>
      <dgm:spPr/>
      <dgm:t>
        <a:bodyPr/>
        <a:lstStyle/>
        <a:p>
          <a:endParaRPr lang="en-US"/>
        </a:p>
      </dgm:t>
    </dgm:pt>
    <dgm:pt modelId="{DD44FC72-DDCC-43E6-A963-0E0C052470C8}" type="sibTrans" cxnId="{A3DED22F-7464-413A-AAA5-6CB1BB32D03B}">
      <dgm:prSet/>
      <dgm:spPr/>
      <dgm:t>
        <a:bodyPr/>
        <a:lstStyle/>
        <a:p>
          <a:endParaRPr lang="en-US"/>
        </a:p>
      </dgm:t>
    </dgm:pt>
    <dgm:pt modelId="{94A902D3-709E-48CE-92E7-4B1A6712A3E4}">
      <dgm:prSet custT="1"/>
      <dgm:spPr/>
      <dgm:t>
        <a:bodyPr/>
        <a:lstStyle/>
        <a:p>
          <a:r>
            <a:rPr lang="en-US" sz="2000" b="1">
              <a:solidFill>
                <a:srgbClr val="C00000"/>
              </a:solidFill>
            </a:rPr>
            <a:t>Prompt Action </a:t>
          </a:r>
        </a:p>
        <a:p>
          <a:r>
            <a:rPr lang="en-US" sz="2000"/>
            <a:t>SAC115 outlines that 96 hours is the upper limit (minimum standard) </a:t>
          </a:r>
        </a:p>
        <a:p>
          <a:endParaRPr lang="en-US" sz="2000"/>
        </a:p>
        <a:p>
          <a:r>
            <a:rPr lang="en-US" sz="2000"/>
            <a:t> Monitor the baseline, and then seek clarification on exceptions (either by complaint or audit) based on the circumstances of the case and the parties involved. </a:t>
          </a:r>
        </a:p>
      </dgm:t>
    </dgm:pt>
    <dgm:pt modelId="{AC40A6A0-E46F-4C67-A2A8-CDC7D74F03AE}" type="parTrans" cxnId="{8B428910-85F5-48F2-8A9A-0002DB9AFB86}">
      <dgm:prSet/>
      <dgm:spPr/>
      <dgm:t>
        <a:bodyPr/>
        <a:lstStyle/>
        <a:p>
          <a:endParaRPr lang="en-US"/>
        </a:p>
      </dgm:t>
    </dgm:pt>
    <dgm:pt modelId="{9FDD1E76-AC1C-45F4-8B15-A8532CED5D75}" type="sibTrans" cxnId="{8B428910-85F5-48F2-8A9A-0002DB9AFB86}">
      <dgm:prSet/>
      <dgm:spPr/>
      <dgm:t>
        <a:bodyPr/>
        <a:lstStyle/>
        <a:p>
          <a:endParaRPr lang="en-US"/>
        </a:p>
      </dgm:t>
    </dgm:pt>
    <dgm:pt modelId="{9996D2FD-AF2B-44C7-A882-E6A9B2C1F5D8}">
      <dgm:prSet/>
      <dgm:spPr/>
      <dgm:t>
        <a:bodyPr/>
        <a:lstStyle/>
        <a:p>
          <a:r>
            <a:rPr lang="en-US" b="1">
              <a:solidFill>
                <a:srgbClr val="C00000"/>
              </a:solidFill>
            </a:rPr>
            <a:t>Stop and/or otherwise disrupt </a:t>
          </a:r>
        </a:p>
        <a:p>
          <a:r>
            <a:rPr lang="en-US"/>
            <a:t>Seek clarification from the CP on a case by case basis (complaint based) or over a given period (audit). </a:t>
          </a:r>
        </a:p>
        <a:p>
          <a:r>
            <a:rPr lang="en-US"/>
            <a:t>CPs should be prepared to explain the decision based on severity and immediacy of the harm, and/or other considerations that led to the conclusion that the action taken was reasonable in those circumstances. </a:t>
          </a:r>
        </a:p>
      </dgm:t>
    </dgm:pt>
    <dgm:pt modelId="{27A2F919-5C04-4453-B410-A154543B55D7}" type="parTrans" cxnId="{15A0B13D-234B-45B2-9DDE-74790E0C600A}">
      <dgm:prSet/>
      <dgm:spPr/>
      <dgm:t>
        <a:bodyPr/>
        <a:lstStyle/>
        <a:p>
          <a:endParaRPr lang="en-US"/>
        </a:p>
      </dgm:t>
    </dgm:pt>
    <dgm:pt modelId="{9313BE2D-E34D-437F-88D9-944ECA7E0D2D}" type="sibTrans" cxnId="{15A0B13D-234B-45B2-9DDE-74790E0C600A}">
      <dgm:prSet/>
      <dgm:spPr/>
      <dgm:t>
        <a:bodyPr/>
        <a:lstStyle/>
        <a:p>
          <a:endParaRPr lang="en-US"/>
        </a:p>
      </dgm:t>
    </dgm:pt>
    <dgm:pt modelId="{99E8CD6F-81E0-0748-95E6-513F836DB680}" type="pres">
      <dgm:prSet presAssocID="{D4F42892-CD17-4A70-A8F2-F9B24A367137}" presName="hierChild1" presStyleCnt="0">
        <dgm:presLayoutVars>
          <dgm:chPref val="1"/>
          <dgm:dir/>
          <dgm:animOne val="branch"/>
          <dgm:animLvl val="lvl"/>
          <dgm:resizeHandles/>
        </dgm:presLayoutVars>
      </dgm:prSet>
      <dgm:spPr/>
    </dgm:pt>
    <dgm:pt modelId="{B1232E6B-7A47-3D42-955B-9ADDDDDEC0EB}" type="pres">
      <dgm:prSet presAssocID="{BDE79B0C-A52B-4165-9AD9-7636ED09BB87}" presName="hierRoot1" presStyleCnt="0"/>
      <dgm:spPr/>
    </dgm:pt>
    <dgm:pt modelId="{DA5AF22A-3AD1-284B-9AEF-4D94DADDBCDB}" type="pres">
      <dgm:prSet presAssocID="{BDE79B0C-A52B-4165-9AD9-7636ED09BB87}" presName="composite" presStyleCnt="0"/>
      <dgm:spPr/>
    </dgm:pt>
    <dgm:pt modelId="{1F4819E8-924D-AE4E-89F9-F5A918FB63A1}" type="pres">
      <dgm:prSet presAssocID="{BDE79B0C-A52B-4165-9AD9-7636ED09BB87}" presName="background" presStyleLbl="node0" presStyleIdx="0" presStyleCnt="3"/>
      <dgm:spPr/>
    </dgm:pt>
    <dgm:pt modelId="{2354F561-230D-6F43-92DE-73AF238B4A9F}" type="pres">
      <dgm:prSet presAssocID="{BDE79B0C-A52B-4165-9AD9-7636ED09BB87}" presName="text" presStyleLbl="fgAcc0" presStyleIdx="0" presStyleCnt="3" custScaleY="204451">
        <dgm:presLayoutVars>
          <dgm:chPref val="3"/>
        </dgm:presLayoutVars>
      </dgm:prSet>
      <dgm:spPr/>
    </dgm:pt>
    <dgm:pt modelId="{02FAF91A-7CAD-BC44-9ACB-E7E3172A38C0}" type="pres">
      <dgm:prSet presAssocID="{BDE79B0C-A52B-4165-9AD9-7636ED09BB87}" presName="hierChild2" presStyleCnt="0"/>
      <dgm:spPr/>
    </dgm:pt>
    <dgm:pt modelId="{7BB08A9A-F6B1-9A43-B669-6C346C44EC77}" type="pres">
      <dgm:prSet presAssocID="{94A902D3-709E-48CE-92E7-4B1A6712A3E4}" presName="hierRoot1" presStyleCnt="0"/>
      <dgm:spPr/>
    </dgm:pt>
    <dgm:pt modelId="{07ACA3B2-220C-714C-859E-2B0F281C76CE}" type="pres">
      <dgm:prSet presAssocID="{94A902D3-709E-48CE-92E7-4B1A6712A3E4}" presName="composite" presStyleCnt="0"/>
      <dgm:spPr/>
    </dgm:pt>
    <dgm:pt modelId="{772E020A-92E8-9C47-8D49-845D284F8C55}" type="pres">
      <dgm:prSet presAssocID="{94A902D3-709E-48CE-92E7-4B1A6712A3E4}" presName="background" presStyleLbl="node0" presStyleIdx="1" presStyleCnt="3"/>
      <dgm:spPr/>
    </dgm:pt>
    <dgm:pt modelId="{BF071291-CF02-4748-8D01-99C34C5D602D}" type="pres">
      <dgm:prSet presAssocID="{94A902D3-709E-48CE-92E7-4B1A6712A3E4}" presName="text" presStyleLbl="fgAcc0" presStyleIdx="1" presStyleCnt="3" custScaleY="202664">
        <dgm:presLayoutVars>
          <dgm:chPref val="3"/>
        </dgm:presLayoutVars>
      </dgm:prSet>
      <dgm:spPr/>
    </dgm:pt>
    <dgm:pt modelId="{6F639A69-4A1C-7148-B7AA-0C720841BF7E}" type="pres">
      <dgm:prSet presAssocID="{94A902D3-709E-48CE-92E7-4B1A6712A3E4}" presName="hierChild2" presStyleCnt="0"/>
      <dgm:spPr/>
    </dgm:pt>
    <dgm:pt modelId="{FF27B920-2D00-C14C-8002-CC8CEA3FD7AF}" type="pres">
      <dgm:prSet presAssocID="{9996D2FD-AF2B-44C7-A882-E6A9B2C1F5D8}" presName="hierRoot1" presStyleCnt="0"/>
      <dgm:spPr/>
    </dgm:pt>
    <dgm:pt modelId="{D0B2C46A-F6B1-6B41-AA08-FE21763F2454}" type="pres">
      <dgm:prSet presAssocID="{9996D2FD-AF2B-44C7-A882-E6A9B2C1F5D8}" presName="composite" presStyleCnt="0"/>
      <dgm:spPr/>
    </dgm:pt>
    <dgm:pt modelId="{607FD7C8-69FC-4D4A-9965-30A04A20E478}" type="pres">
      <dgm:prSet presAssocID="{9996D2FD-AF2B-44C7-A882-E6A9B2C1F5D8}" presName="background" presStyleLbl="node0" presStyleIdx="2" presStyleCnt="3"/>
      <dgm:spPr/>
    </dgm:pt>
    <dgm:pt modelId="{9A349455-91A6-2446-A076-FC0E1CF740CF}" type="pres">
      <dgm:prSet presAssocID="{9996D2FD-AF2B-44C7-A882-E6A9B2C1F5D8}" presName="text" presStyleLbl="fgAcc0" presStyleIdx="2" presStyleCnt="3" custScaleY="202342">
        <dgm:presLayoutVars>
          <dgm:chPref val="3"/>
        </dgm:presLayoutVars>
      </dgm:prSet>
      <dgm:spPr/>
    </dgm:pt>
    <dgm:pt modelId="{06E3D44C-E658-DB4C-961A-1D9F99AF5969}" type="pres">
      <dgm:prSet presAssocID="{9996D2FD-AF2B-44C7-A882-E6A9B2C1F5D8}" presName="hierChild2" presStyleCnt="0"/>
      <dgm:spPr/>
    </dgm:pt>
  </dgm:ptLst>
  <dgm:cxnLst>
    <dgm:cxn modelId="{8B428910-85F5-48F2-8A9A-0002DB9AFB86}" srcId="{D4F42892-CD17-4A70-A8F2-F9B24A367137}" destId="{94A902D3-709E-48CE-92E7-4B1A6712A3E4}" srcOrd="1" destOrd="0" parTransId="{AC40A6A0-E46F-4C67-A2A8-CDC7D74F03AE}" sibTransId="{9FDD1E76-AC1C-45F4-8B15-A8532CED5D75}"/>
    <dgm:cxn modelId="{A3DED22F-7464-413A-AAA5-6CB1BB32D03B}" srcId="{D4F42892-CD17-4A70-A8F2-F9B24A367137}" destId="{BDE79B0C-A52B-4165-9AD9-7636ED09BB87}" srcOrd="0" destOrd="0" parTransId="{9D52A64F-B9B4-464E-BE50-A57890479D1D}" sibTransId="{DD44FC72-DDCC-43E6-A963-0E0C052470C8}"/>
    <dgm:cxn modelId="{15A0B13D-234B-45B2-9DDE-74790E0C600A}" srcId="{D4F42892-CD17-4A70-A8F2-F9B24A367137}" destId="{9996D2FD-AF2B-44C7-A882-E6A9B2C1F5D8}" srcOrd="2" destOrd="0" parTransId="{27A2F919-5C04-4453-B410-A154543B55D7}" sibTransId="{9313BE2D-E34D-437F-88D9-944ECA7E0D2D}"/>
    <dgm:cxn modelId="{5B336742-0C66-6147-8504-3F1747951524}" type="presOf" srcId="{9996D2FD-AF2B-44C7-A882-E6A9B2C1F5D8}" destId="{9A349455-91A6-2446-A076-FC0E1CF740CF}" srcOrd="0" destOrd="0" presId="urn:microsoft.com/office/officeart/2005/8/layout/hierarchy1"/>
    <dgm:cxn modelId="{38316449-FCD3-814C-968C-4E84BC2F3667}" type="presOf" srcId="{D4F42892-CD17-4A70-A8F2-F9B24A367137}" destId="{99E8CD6F-81E0-0748-95E6-513F836DB680}" srcOrd="0" destOrd="0" presId="urn:microsoft.com/office/officeart/2005/8/layout/hierarchy1"/>
    <dgm:cxn modelId="{67D179E8-4613-FE45-92F3-CD8FB25B8B63}" type="presOf" srcId="{BDE79B0C-A52B-4165-9AD9-7636ED09BB87}" destId="{2354F561-230D-6F43-92DE-73AF238B4A9F}" srcOrd="0" destOrd="0" presId="urn:microsoft.com/office/officeart/2005/8/layout/hierarchy1"/>
    <dgm:cxn modelId="{EFFEAAEE-1593-F74C-B6FD-095D0EFE39E3}" type="presOf" srcId="{94A902D3-709E-48CE-92E7-4B1A6712A3E4}" destId="{BF071291-CF02-4748-8D01-99C34C5D602D}" srcOrd="0" destOrd="0" presId="urn:microsoft.com/office/officeart/2005/8/layout/hierarchy1"/>
    <dgm:cxn modelId="{68697715-4512-3D4F-B1F4-5DA432895442}" type="presParOf" srcId="{99E8CD6F-81E0-0748-95E6-513F836DB680}" destId="{B1232E6B-7A47-3D42-955B-9ADDDDDEC0EB}" srcOrd="0" destOrd="0" presId="urn:microsoft.com/office/officeart/2005/8/layout/hierarchy1"/>
    <dgm:cxn modelId="{16173E10-3B76-B64F-B067-32B99C0D4426}" type="presParOf" srcId="{B1232E6B-7A47-3D42-955B-9ADDDDDEC0EB}" destId="{DA5AF22A-3AD1-284B-9AEF-4D94DADDBCDB}" srcOrd="0" destOrd="0" presId="urn:microsoft.com/office/officeart/2005/8/layout/hierarchy1"/>
    <dgm:cxn modelId="{4B8D6F19-BFD9-DD48-9F8F-2349DB832859}" type="presParOf" srcId="{DA5AF22A-3AD1-284B-9AEF-4D94DADDBCDB}" destId="{1F4819E8-924D-AE4E-89F9-F5A918FB63A1}" srcOrd="0" destOrd="0" presId="urn:microsoft.com/office/officeart/2005/8/layout/hierarchy1"/>
    <dgm:cxn modelId="{913C67B2-0FB0-3B44-A44F-A9902C264DCE}" type="presParOf" srcId="{DA5AF22A-3AD1-284B-9AEF-4D94DADDBCDB}" destId="{2354F561-230D-6F43-92DE-73AF238B4A9F}" srcOrd="1" destOrd="0" presId="urn:microsoft.com/office/officeart/2005/8/layout/hierarchy1"/>
    <dgm:cxn modelId="{007A38B8-6ED4-634C-BCB0-5BE34158FDE8}" type="presParOf" srcId="{B1232E6B-7A47-3D42-955B-9ADDDDDEC0EB}" destId="{02FAF91A-7CAD-BC44-9ACB-E7E3172A38C0}" srcOrd="1" destOrd="0" presId="urn:microsoft.com/office/officeart/2005/8/layout/hierarchy1"/>
    <dgm:cxn modelId="{32420042-4D69-7545-8124-381EC25A0159}" type="presParOf" srcId="{99E8CD6F-81E0-0748-95E6-513F836DB680}" destId="{7BB08A9A-F6B1-9A43-B669-6C346C44EC77}" srcOrd="1" destOrd="0" presId="urn:microsoft.com/office/officeart/2005/8/layout/hierarchy1"/>
    <dgm:cxn modelId="{A07226F7-F117-DE47-86F8-3095185A44FB}" type="presParOf" srcId="{7BB08A9A-F6B1-9A43-B669-6C346C44EC77}" destId="{07ACA3B2-220C-714C-859E-2B0F281C76CE}" srcOrd="0" destOrd="0" presId="urn:microsoft.com/office/officeart/2005/8/layout/hierarchy1"/>
    <dgm:cxn modelId="{32E2A0B8-B77A-1942-A3D8-F741DFB74299}" type="presParOf" srcId="{07ACA3B2-220C-714C-859E-2B0F281C76CE}" destId="{772E020A-92E8-9C47-8D49-845D284F8C55}" srcOrd="0" destOrd="0" presId="urn:microsoft.com/office/officeart/2005/8/layout/hierarchy1"/>
    <dgm:cxn modelId="{F0B0D09C-FB19-0D4C-AFD8-0F7BA1F7DBA0}" type="presParOf" srcId="{07ACA3B2-220C-714C-859E-2B0F281C76CE}" destId="{BF071291-CF02-4748-8D01-99C34C5D602D}" srcOrd="1" destOrd="0" presId="urn:microsoft.com/office/officeart/2005/8/layout/hierarchy1"/>
    <dgm:cxn modelId="{3B536FF2-2B1A-464D-9198-83C69AD3A92D}" type="presParOf" srcId="{7BB08A9A-F6B1-9A43-B669-6C346C44EC77}" destId="{6F639A69-4A1C-7148-B7AA-0C720841BF7E}" srcOrd="1" destOrd="0" presId="urn:microsoft.com/office/officeart/2005/8/layout/hierarchy1"/>
    <dgm:cxn modelId="{898E01EC-9BE9-8A4C-A715-CC6797E0A807}" type="presParOf" srcId="{99E8CD6F-81E0-0748-95E6-513F836DB680}" destId="{FF27B920-2D00-C14C-8002-CC8CEA3FD7AF}" srcOrd="2" destOrd="0" presId="urn:microsoft.com/office/officeart/2005/8/layout/hierarchy1"/>
    <dgm:cxn modelId="{05733E41-62A2-D44E-8EEE-90075C1CD828}" type="presParOf" srcId="{FF27B920-2D00-C14C-8002-CC8CEA3FD7AF}" destId="{D0B2C46A-F6B1-6B41-AA08-FE21763F2454}" srcOrd="0" destOrd="0" presId="urn:microsoft.com/office/officeart/2005/8/layout/hierarchy1"/>
    <dgm:cxn modelId="{C0342E8F-8E82-044F-8441-9F1A75499AC4}" type="presParOf" srcId="{D0B2C46A-F6B1-6B41-AA08-FE21763F2454}" destId="{607FD7C8-69FC-4D4A-9965-30A04A20E478}" srcOrd="0" destOrd="0" presId="urn:microsoft.com/office/officeart/2005/8/layout/hierarchy1"/>
    <dgm:cxn modelId="{EFF9C09C-FB43-0A47-B527-D9CC7C99A50B}" type="presParOf" srcId="{D0B2C46A-F6B1-6B41-AA08-FE21763F2454}" destId="{9A349455-91A6-2446-A076-FC0E1CF740CF}" srcOrd="1" destOrd="0" presId="urn:microsoft.com/office/officeart/2005/8/layout/hierarchy1"/>
    <dgm:cxn modelId="{71CB1AB3-7DD7-4E48-9FE7-11F7BF5054EB}" type="presParOf" srcId="{FF27B920-2D00-C14C-8002-CC8CEA3FD7AF}" destId="{06E3D44C-E658-DB4C-961A-1D9F99AF59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819E8-924D-AE4E-89F9-F5A918FB63A1}">
      <dsp:nvSpPr>
        <dsp:cNvPr id="0" name=""/>
        <dsp:cNvSpPr/>
      </dsp:nvSpPr>
      <dsp:spPr>
        <a:xfrm>
          <a:off x="0" y="258124"/>
          <a:ext cx="3321843" cy="3649865"/>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4F561-230D-6F43-92DE-73AF238B4A9F}">
      <dsp:nvSpPr>
        <dsp:cNvPr id="0" name=""/>
        <dsp:cNvSpPr/>
      </dsp:nvSpPr>
      <dsp:spPr>
        <a:xfrm>
          <a:off x="369093" y="608763"/>
          <a:ext cx="3321843" cy="36498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Actionable Evidence </a:t>
          </a:r>
        </a:p>
        <a:p>
          <a:pPr marL="0" lvl="0" indent="0" algn="ctr" defTabSz="889000">
            <a:lnSpc>
              <a:spcPct val="90000"/>
            </a:lnSpc>
            <a:spcBef>
              <a:spcPct val="0"/>
            </a:spcBef>
            <a:spcAft>
              <a:spcPct val="35000"/>
            </a:spcAft>
            <a:buNone/>
          </a:pPr>
          <a:r>
            <a:rPr lang="en-US" sz="2000" kern="1200"/>
            <a:t> reports must be evidenced that can, on the balance of probabilities, demonstrate wrongdoing. Evidence, which is not provided with a report, but which is readily available to the registrar or registry must be considered.</a:t>
          </a:r>
        </a:p>
        <a:p>
          <a:pPr marL="0" lvl="0" indent="0" algn="ctr" defTabSz="889000">
            <a:lnSpc>
              <a:spcPct val="90000"/>
            </a:lnSpc>
            <a:spcBef>
              <a:spcPct val="0"/>
            </a:spcBef>
            <a:spcAft>
              <a:spcPct val="35000"/>
            </a:spcAft>
            <a:buNone/>
          </a:pPr>
          <a:r>
            <a:rPr lang="en-US" sz="2000" kern="1200">
              <a:solidFill>
                <a:srgbClr val="C00000"/>
              </a:solidFill>
            </a:rPr>
            <a:t>How can this be recorded/verified?</a:t>
          </a:r>
        </a:p>
      </dsp:txBody>
      <dsp:txXfrm>
        <a:off x="466386" y="706056"/>
        <a:ext cx="3127257" cy="3455279"/>
      </dsp:txXfrm>
    </dsp:sp>
    <dsp:sp modelId="{772E020A-92E8-9C47-8D49-845D284F8C55}">
      <dsp:nvSpPr>
        <dsp:cNvPr id="0" name=""/>
        <dsp:cNvSpPr/>
      </dsp:nvSpPr>
      <dsp:spPr>
        <a:xfrm>
          <a:off x="4060031" y="258124"/>
          <a:ext cx="3321843" cy="369241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71291-CF02-4748-8D01-99C34C5D602D}">
      <dsp:nvSpPr>
        <dsp:cNvPr id="0" name=""/>
        <dsp:cNvSpPr/>
      </dsp:nvSpPr>
      <dsp:spPr>
        <a:xfrm>
          <a:off x="4429125" y="608763"/>
          <a:ext cx="3321843" cy="36924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Prompt Action </a:t>
          </a:r>
        </a:p>
        <a:p>
          <a:pPr marL="0" lvl="0" indent="0" algn="ctr" defTabSz="889000">
            <a:lnSpc>
              <a:spcPct val="90000"/>
            </a:lnSpc>
            <a:spcBef>
              <a:spcPct val="0"/>
            </a:spcBef>
            <a:spcAft>
              <a:spcPct val="35000"/>
            </a:spcAft>
            <a:buNone/>
          </a:pPr>
          <a:r>
            <a:rPr lang="en-US" sz="2000" kern="1200"/>
            <a:t>Once there is evidence that reasonably substantiates a report/allegation, then  prompt action must be taken. </a:t>
          </a:r>
        </a:p>
        <a:p>
          <a:pPr marL="0" lvl="0" indent="0" algn="ctr" defTabSz="889000">
            <a:lnSpc>
              <a:spcPct val="90000"/>
            </a:lnSpc>
            <a:spcBef>
              <a:spcPct val="0"/>
            </a:spcBef>
            <a:spcAft>
              <a:spcPct val="35000"/>
            </a:spcAft>
            <a:buNone/>
          </a:pPr>
          <a:r>
            <a:rPr lang="en-US" sz="2000" kern="1200">
              <a:solidFill>
                <a:srgbClr val="C00000"/>
              </a:solidFill>
            </a:rPr>
            <a:t>How can this be effectively measured at scale?</a:t>
          </a:r>
          <a:endParaRPr lang="en-US" sz="2000" kern="1200"/>
        </a:p>
      </dsp:txBody>
      <dsp:txXfrm>
        <a:off x="4526418" y="706056"/>
        <a:ext cx="3127257" cy="3497825"/>
      </dsp:txXfrm>
    </dsp:sp>
    <dsp:sp modelId="{607FD7C8-69FC-4D4A-9965-30A04A20E478}">
      <dsp:nvSpPr>
        <dsp:cNvPr id="0" name=""/>
        <dsp:cNvSpPr/>
      </dsp:nvSpPr>
      <dsp:spPr>
        <a:xfrm>
          <a:off x="8120062" y="258124"/>
          <a:ext cx="3321843" cy="3462131"/>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49455-91A6-2446-A076-FC0E1CF740CF}">
      <dsp:nvSpPr>
        <dsp:cNvPr id="0" name=""/>
        <dsp:cNvSpPr/>
      </dsp:nvSpPr>
      <dsp:spPr>
        <a:xfrm>
          <a:off x="8489156" y="608763"/>
          <a:ext cx="3321843" cy="34621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solidFill>
                <a:srgbClr val="C00000"/>
              </a:solidFill>
            </a:rPr>
            <a:t>Stop and/or otherwise disrupt </a:t>
          </a:r>
        </a:p>
        <a:p>
          <a:pPr marL="0" lvl="0" indent="0" algn="ctr" defTabSz="844550">
            <a:lnSpc>
              <a:spcPct val="90000"/>
            </a:lnSpc>
            <a:spcBef>
              <a:spcPct val="0"/>
            </a:spcBef>
            <a:spcAft>
              <a:spcPct val="35000"/>
            </a:spcAft>
            <a:buNone/>
          </a:pPr>
          <a:r>
            <a:rPr lang="en-US" sz="1900" kern="1200"/>
            <a:t>What is a ‘Reasonable Action’ will be, in a substantial number of instances, </a:t>
          </a:r>
          <a:r>
            <a:rPr lang="en-US" sz="1900" b="1" u="sng" kern="1200"/>
            <a:t>a wholly subjective assessment </a:t>
          </a:r>
          <a:r>
            <a:rPr lang="en-US" sz="1900" b="0" u="none" kern="1200"/>
            <a:t>of what was appropriate in that instance.</a:t>
          </a:r>
          <a:endParaRPr lang="en-US" sz="1900" b="1" u="sng" kern="1200"/>
        </a:p>
        <a:p>
          <a:pPr marL="0" lvl="0" indent="0" algn="ctr" defTabSz="844550">
            <a:lnSpc>
              <a:spcPct val="90000"/>
            </a:lnSpc>
            <a:spcBef>
              <a:spcPct val="0"/>
            </a:spcBef>
            <a:spcAft>
              <a:spcPct val="35000"/>
            </a:spcAft>
            <a:buNone/>
          </a:pPr>
          <a:r>
            <a:rPr lang="en-US" sz="1900" kern="1200">
              <a:solidFill>
                <a:srgbClr val="C00000"/>
              </a:solidFill>
            </a:rPr>
            <a:t>How can you measure disruption and give credit, where credit is due.  </a:t>
          </a:r>
          <a:endParaRPr lang="en-US" sz="1900" kern="1200"/>
        </a:p>
      </dsp:txBody>
      <dsp:txXfrm>
        <a:off x="8586449" y="706056"/>
        <a:ext cx="3127257" cy="3267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819E8-924D-AE4E-89F9-F5A918FB63A1}">
      <dsp:nvSpPr>
        <dsp:cNvPr id="0" name=""/>
        <dsp:cNvSpPr/>
      </dsp:nvSpPr>
      <dsp:spPr>
        <a:xfrm>
          <a:off x="138410" y="2663"/>
          <a:ext cx="3243988" cy="4211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4F561-230D-6F43-92DE-73AF238B4A9F}">
      <dsp:nvSpPr>
        <dsp:cNvPr id="0" name=""/>
        <dsp:cNvSpPr/>
      </dsp:nvSpPr>
      <dsp:spPr>
        <a:xfrm>
          <a:off x="498853" y="345084"/>
          <a:ext cx="3243988" cy="4211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Actionable Evidence </a:t>
          </a:r>
        </a:p>
        <a:p>
          <a:pPr marL="0" lvl="0" indent="0" algn="ctr" defTabSz="889000">
            <a:lnSpc>
              <a:spcPct val="90000"/>
            </a:lnSpc>
            <a:spcBef>
              <a:spcPct val="0"/>
            </a:spcBef>
            <a:spcAft>
              <a:spcPct val="35000"/>
            </a:spcAft>
            <a:buNone/>
          </a:pPr>
          <a:r>
            <a:rPr lang="en-US" sz="2000" kern="1200"/>
            <a:t> Create and agree minimum evidential thresholds and evidencing standards and apply them consistently.</a:t>
          </a:r>
        </a:p>
        <a:p>
          <a:pPr marL="0" lvl="0" indent="0" algn="ctr" defTabSz="889000">
            <a:lnSpc>
              <a:spcPct val="90000"/>
            </a:lnSpc>
            <a:spcBef>
              <a:spcPct val="0"/>
            </a:spcBef>
            <a:spcAft>
              <a:spcPct val="35000"/>
            </a:spcAft>
            <a:buNone/>
          </a:pPr>
          <a:endParaRPr lang="en-US" sz="2000" kern="1200"/>
        </a:p>
        <a:p>
          <a:pPr marL="0" lvl="0" indent="0" algn="ctr" defTabSz="889000">
            <a:lnSpc>
              <a:spcPct val="90000"/>
            </a:lnSpc>
            <a:spcBef>
              <a:spcPct val="0"/>
            </a:spcBef>
            <a:spcAft>
              <a:spcPct val="35000"/>
            </a:spcAft>
            <a:buNone/>
          </a:pPr>
          <a:r>
            <a:rPr lang="en-US" sz="2000" b="1" kern="1200"/>
            <a:t>Minimum standards </a:t>
          </a:r>
          <a:r>
            <a:rPr lang="en-US" sz="2000" kern="1200"/>
            <a:t>for enforcement are excellent subjects for Community work </a:t>
          </a:r>
        </a:p>
        <a:p>
          <a:pPr marL="0" lvl="0" indent="0" algn="ctr" defTabSz="889000">
            <a:lnSpc>
              <a:spcPct val="90000"/>
            </a:lnSpc>
            <a:spcBef>
              <a:spcPct val="0"/>
            </a:spcBef>
            <a:spcAft>
              <a:spcPct val="35000"/>
            </a:spcAft>
            <a:buNone/>
          </a:pPr>
          <a:r>
            <a:rPr lang="en-US" sz="2000" b="1" kern="1200"/>
            <a:t>Best Practices </a:t>
          </a:r>
          <a:r>
            <a:rPr lang="en-US" sz="2000" kern="1200"/>
            <a:t>should be encouraged and supported</a:t>
          </a:r>
        </a:p>
      </dsp:txBody>
      <dsp:txXfrm>
        <a:off x="593866" y="440097"/>
        <a:ext cx="3053962" cy="4021526"/>
      </dsp:txXfrm>
    </dsp:sp>
    <dsp:sp modelId="{772E020A-92E8-9C47-8D49-845D284F8C55}">
      <dsp:nvSpPr>
        <dsp:cNvPr id="0" name=""/>
        <dsp:cNvSpPr/>
      </dsp:nvSpPr>
      <dsp:spPr>
        <a:xfrm>
          <a:off x="4103284" y="2663"/>
          <a:ext cx="3243988" cy="4174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71291-CF02-4748-8D01-99C34C5D602D}">
      <dsp:nvSpPr>
        <dsp:cNvPr id="0" name=""/>
        <dsp:cNvSpPr/>
      </dsp:nvSpPr>
      <dsp:spPr>
        <a:xfrm>
          <a:off x="4463727" y="345084"/>
          <a:ext cx="3243988" cy="4174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C00000"/>
              </a:solidFill>
            </a:rPr>
            <a:t>Prompt Action </a:t>
          </a:r>
        </a:p>
        <a:p>
          <a:pPr marL="0" lvl="0" indent="0" algn="ctr" defTabSz="889000">
            <a:lnSpc>
              <a:spcPct val="90000"/>
            </a:lnSpc>
            <a:spcBef>
              <a:spcPct val="0"/>
            </a:spcBef>
            <a:spcAft>
              <a:spcPct val="35000"/>
            </a:spcAft>
            <a:buNone/>
          </a:pPr>
          <a:r>
            <a:rPr lang="en-US" sz="2000" kern="1200"/>
            <a:t>SAC115 outlines that 96 hours is the upper limit (minimum standard) </a:t>
          </a:r>
        </a:p>
        <a:p>
          <a:pPr marL="0" lvl="0" indent="0" algn="ctr" defTabSz="889000">
            <a:lnSpc>
              <a:spcPct val="90000"/>
            </a:lnSpc>
            <a:spcBef>
              <a:spcPct val="0"/>
            </a:spcBef>
            <a:spcAft>
              <a:spcPct val="35000"/>
            </a:spcAft>
            <a:buNone/>
          </a:pPr>
          <a:endParaRPr lang="en-US" sz="2000" kern="1200"/>
        </a:p>
        <a:p>
          <a:pPr marL="0" lvl="0" indent="0" algn="ctr" defTabSz="889000">
            <a:lnSpc>
              <a:spcPct val="90000"/>
            </a:lnSpc>
            <a:spcBef>
              <a:spcPct val="0"/>
            </a:spcBef>
            <a:spcAft>
              <a:spcPct val="35000"/>
            </a:spcAft>
            <a:buNone/>
          </a:pPr>
          <a:r>
            <a:rPr lang="en-US" sz="2000" kern="1200"/>
            <a:t> Monitor the baseline, and then seek clarification on exceptions (either by complaint or audit) based on the circumstances of the case and the parties involved. </a:t>
          </a:r>
        </a:p>
      </dsp:txBody>
      <dsp:txXfrm>
        <a:off x="4558740" y="440097"/>
        <a:ext cx="3053962" cy="3984715"/>
      </dsp:txXfrm>
    </dsp:sp>
    <dsp:sp modelId="{607FD7C8-69FC-4D4A-9965-30A04A20E478}">
      <dsp:nvSpPr>
        <dsp:cNvPr id="0" name=""/>
        <dsp:cNvSpPr/>
      </dsp:nvSpPr>
      <dsp:spPr>
        <a:xfrm>
          <a:off x="8068158" y="2663"/>
          <a:ext cx="3243988" cy="41681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49455-91A6-2446-A076-FC0E1CF740CF}">
      <dsp:nvSpPr>
        <dsp:cNvPr id="0" name=""/>
        <dsp:cNvSpPr/>
      </dsp:nvSpPr>
      <dsp:spPr>
        <a:xfrm>
          <a:off x="8428601" y="345084"/>
          <a:ext cx="3243988" cy="41681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C00000"/>
              </a:solidFill>
            </a:rPr>
            <a:t>Stop and/or otherwise disrupt </a:t>
          </a:r>
        </a:p>
        <a:p>
          <a:pPr marL="0" lvl="0" indent="0" algn="ctr" defTabSz="800100">
            <a:lnSpc>
              <a:spcPct val="90000"/>
            </a:lnSpc>
            <a:spcBef>
              <a:spcPct val="0"/>
            </a:spcBef>
            <a:spcAft>
              <a:spcPct val="35000"/>
            </a:spcAft>
            <a:buNone/>
          </a:pPr>
          <a:r>
            <a:rPr lang="en-US" sz="1800" kern="1200"/>
            <a:t>Seek clarification from the CP on a case by case basis (complaint based) or over a given period (audit). </a:t>
          </a:r>
        </a:p>
        <a:p>
          <a:pPr marL="0" lvl="0" indent="0" algn="ctr" defTabSz="800100">
            <a:lnSpc>
              <a:spcPct val="90000"/>
            </a:lnSpc>
            <a:spcBef>
              <a:spcPct val="0"/>
            </a:spcBef>
            <a:spcAft>
              <a:spcPct val="35000"/>
            </a:spcAft>
            <a:buNone/>
          </a:pPr>
          <a:r>
            <a:rPr lang="en-US" sz="1800" kern="1200"/>
            <a:t>CPs should be prepared to explain the decision based on severity and immediacy of the harm, and/or other considerations that led to the conclusion that the action taken was reasonable in those circumstances. </a:t>
          </a:r>
        </a:p>
      </dsp:txBody>
      <dsp:txXfrm>
        <a:off x="8523614" y="440097"/>
        <a:ext cx="3053962" cy="39780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D07E7-49A1-5249-92AF-EAE1DB49EF57}"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8365E-E399-2E4D-846D-A4FE4B36F011}" type="slidenum">
              <a:rPr lang="en-US" smtClean="0"/>
              <a:t>‹#›</a:t>
            </a:fld>
            <a:endParaRPr lang="en-US"/>
          </a:p>
        </p:txBody>
      </p:sp>
    </p:spTree>
    <p:extLst>
      <p:ext uri="{BB962C8B-B14F-4D97-AF65-F5344CB8AC3E}">
        <p14:creationId xmlns:p14="http://schemas.microsoft.com/office/powerpoint/2010/main" val="272656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1</a:t>
            </a:fld>
            <a:endParaRPr lang="en-US"/>
          </a:p>
        </p:txBody>
      </p:sp>
    </p:spTree>
    <p:extLst>
      <p:ext uri="{BB962C8B-B14F-4D97-AF65-F5344CB8AC3E}">
        <p14:creationId xmlns:p14="http://schemas.microsoft.com/office/powerpoint/2010/main" val="324232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2</a:t>
            </a:fld>
            <a:endParaRPr lang="en-US"/>
          </a:p>
        </p:txBody>
      </p:sp>
    </p:spTree>
    <p:extLst>
      <p:ext uri="{BB962C8B-B14F-4D97-AF65-F5344CB8AC3E}">
        <p14:creationId xmlns:p14="http://schemas.microsoft.com/office/powerpoint/2010/main" val="8797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”reports’ – not confirmed reports, not evidence of abuse, but reports.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Truth 1 : Current reporting standards are broadly incompatible with the intention of the DNS Abuse amendments. - </a:t>
            </a:r>
          </a:p>
          <a:p>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3</a:t>
            </a:fld>
            <a:endParaRPr lang="en-US"/>
          </a:p>
        </p:txBody>
      </p:sp>
    </p:spTree>
    <p:extLst>
      <p:ext uri="{BB962C8B-B14F-4D97-AF65-F5344CB8AC3E}">
        <p14:creationId xmlns:p14="http://schemas.microsoft.com/office/powerpoint/2010/main" val="324607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was a study carried out specifically for the Clients in question, and I cannot stress the lengths that were gone to, to seek evidence. </a:t>
            </a:r>
          </a:p>
          <a:p>
            <a:r>
              <a:rPr lang="en-US"/>
              <a:t>Ultimately, the majority of the evidence came from ‘patterns’ alone, or were otherwise corroborated by spam traps that we ourselves had set up. </a:t>
            </a:r>
          </a:p>
          <a:p>
            <a:r>
              <a:rPr lang="en-US"/>
              <a:t>The problem here is that this is one of the sources that features heavily on public reports about the ‘health’ of TLDs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198,000 vs 8000 is a very large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Actual harms, actual impacts, victims are being missed in the ridiculous churn and effort to justify ‘reliable’ sources – this must change. </a:t>
            </a:r>
          </a:p>
          <a:p>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4</a:t>
            </a:fld>
            <a:endParaRPr lang="en-US"/>
          </a:p>
        </p:txBody>
      </p:sp>
    </p:spTree>
    <p:extLst>
      <p:ext uri="{BB962C8B-B14F-4D97-AF65-F5344CB8AC3E}">
        <p14:creationId xmlns:p14="http://schemas.microsoft.com/office/powerpoint/2010/main" val="29377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”reports’ – not confirmed reports, not evidence of abuse, but reports.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Truth 1 : Current reporting standards are broadly incompatible with the intention of the DNS Abuse amendments. - </a:t>
            </a:r>
          </a:p>
          <a:p>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5</a:t>
            </a:fld>
            <a:endParaRPr lang="en-US"/>
          </a:p>
        </p:txBody>
      </p:sp>
    </p:spTree>
    <p:extLst>
      <p:ext uri="{BB962C8B-B14F-4D97-AF65-F5344CB8AC3E}">
        <p14:creationId xmlns:p14="http://schemas.microsoft.com/office/powerpoint/2010/main" val="269770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being reported/</a:t>
            </a:r>
            <a:r>
              <a:rPr lang="en-GB" err="1"/>
              <a:t>recieved</a:t>
            </a:r>
            <a:r>
              <a:rPr lang="en-GB"/>
              <a:t> to the point able to take action</a:t>
            </a:r>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6</a:t>
            </a:fld>
            <a:endParaRPr lang="en-US"/>
          </a:p>
        </p:txBody>
      </p:sp>
    </p:spTree>
    <p:extLst>
      <p:ext uri="{BB962C8B-B14F-4D97-AF65-F5344CB8AC3E}">
        <p14:creationId xmlns:p14="http://schemas.microsoft.com/office/powerpoint/2010/main" val="424736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B8365E-E399-2E4D-846D-A4FE4B36F011}" type="slidenum">
              <a:rPr lang="en-US" smtClean="0"/>
              <a:t>8</a:t>
            </a:fld>
            <a:endParaRPr lang="en-US"/>
          </a:p>
        </p:txBody>
      </p:sp>
    </p:spTree>
    <p:extLst>
      <p:ext uri="{BB962C8B-B14F-4D97-AF65-F5344CB8AC3E}">
        <p14:creationId xmlns:p14="http://schemas.microsoft.com/office/powerpoint/2010/main" val="1637828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A658-1E0A-54E8-D67F-DF1062DB6ED3}"/>
              </a:ext>
            </a:extLst>
          </p:cNvPr>
          <p:cNvSpPr>
            <a:spLocks noGrp="1"/>
          </p:cNvSpPr>
          <p:nvPr>
            <p:ph type="ctrTitle"/>
          </p:nvPr>
        </p:nvSpPr>
        <p:spPr>
          <a:xfrm>
            <a:off x="6096000" y="922000"/>
            <a:ext cx="5498926" cy="1443168"/>
          </a:xfrm>
          <a:prstGeom prst="rect">
            <a:avLst/>
          </a:prstGeom>
        </p:spPr>
        <p:txBody>
          <a:bodyPr lIns="0" anchor="t" anchorCtr="0">
            <a:normAutofit/>
          </a:bodyPr>
          <a:lstStyle>
            <a:lvl1pPr algn="l">
              <a:lnSpc>
                <a:spcPct val="114000"/>
              </a:lnSpc>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1A4138E-5C8E-455A-0ED4-308A8DEF955D}"/>
              </a:ext>
            </a:extLst>
          </p:cNvPr>
          <p:cNvSpPr>
            <a:spLocks noGrp="1"/>
          </p:cNvSpPr>
          <p:nvPr>
            <p:ph type="subTitle" idx="1"/>
          </p:nvPr>
        </p:nvSpPr>
        <p:spPr>
          <a:xfrm>
            <a:off x="6096000" y="2707416"/>
            <a:ext cx="5498926" cy="1443168"/>
          </a:xfrm>
          <a:prstGeom prst="rect">
            <a:avLst/>
          </a:prstGeom>
        </p:spPr>
        <p:txBody>
          <a:bodyPr lIns="0"/>
          <a:lstStyle>
            <a:lvl1pPr marL="0" indent="0" algn="l">
              <a:lnSpc>
                <a:spcPct val="114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12824C94-E837-2AA5-BFD2-BF4877A70B43}"/>
              </a:ext>
            </a:extLst>
          </p:cNvPr>
          <p:cNvSpPr>
            <a:spLocks noGrp="1"/>
          </p:cNvSpPr>
          <p:nvPr>
            <p:ph type="pic" sz="quarter" idx="10"/>
          </p:nvPr>
        </p:nvSpPr>
        <p:spPr>
          <a:xfrm>
            <a:off x="0" y="685800"/>
            <a:ext cx="5212080" cy="5486400"/>
          </a:xfrm>
        </p:spPr>
        <p:txBody>
          <a:bodyPr/>
          <a:lstStyle/>
          <a:p>
            <a:r>
              <a:rPr lang="en-US"/>
              <a:t>Click icon to add picture</a:t>
            </a:r>
          </a:p>
        </p:txBody>
      </p:sp>
      <p:sp>
        <p:nvSpPr>
          <p:cNvPr id="7" name="TextBox 6">
            <a:extLst>
              <a:ext uri="{FF2B5EF4-FFF2-40B4-BE49-F238E27FC236}">
                <a16:creationId xmlns:a16="http://schemas.microsoft.com/office/drawing/2014/main" id="{8708EA1F-CDAD-2E66-118C-3EA783F138EF}"/>
              </a:ext>
            </a:extLst>
          </p:cNvPr>
          <p:cNvSpPr txBox="1"/>
          <p:nvPr userDrawn="1"/>
        </p:nvSpPr>
        <p:spPr>
          <a:xfrm>
            <a:off x="6096000" y="5289669"/>
            <a:ext cx="2590800" cy="737766"/>
          </a:xfrm>
          <a:prstGeom prst="rect">
            <a:avLst/>
          </a:prstGeom>
          <a:noFill/>
        </p:spPr>
        <p:txBody>
          <a:bodyPr wrap="square" lIns="0" rtlCol="0">
            <a:spAutoFit/>
          </a:bodyPr>
          <a:lstStyle/>
          <a:p>
            <a:pPr>
              <a:lnSpc>
                <a:spcPct val="120000"/>
              </a:lnSpc>
            </a:pPr>
            <a:fld id="{E7C33FEF-F86D-6B46-8C5C-429EEDC3868C}" type="datetime4">
              <a:rPr lang="en-US" sz="1800" b="1" kern="1200" smtClean="0">
                <a:solidFill>
                  <a:schemeClr val="bg1"/>
                </a:solidFill>
                <a:effectLst/>
                <a:latin typeface="Helvetica" pitchFamily="2" charset="0"/>
                <a:ea typeface="+mn-ea"/>
                <a:cs typeface="+mn-cs"/>
              </a:rPr>
              <a:t>March 4, 2024</a:t>
            </a:fld>
            <a:endParaRPr lang="en-US" sz="1800" b="1" kern="1200">
              <a:solidFill>
                <a:schemeClr val="bg1"/>
              </a:solidFill>
              <a:effectLst/>
              <a:latin typeface="Helvetica" pitchFamily="2" charset="0"/>
              <a:ea typeface="+mn-ea"/>
              <a:cs typeface="+mn-cs"/>
            </a:endParaRPr>
          </a:p>
          <a:p>
            <a:pPr>
              <a:lnSpc>
                <a:spcPct val="120000"/>
              </a:lnSpc>
            </a:pPr>
            <a:r>
              <a:rPr lang="en-US" sz="1800" b="1" kern="1200" err="1">
                <a:solidFill>
                  <a:schemeClr val="bg1"/>
                </a:solidFill>
                <a:effectLst/>
                <a:latin typeface="Helvetica" pitchFamily="2" charset="0"/>
                <a:ea typeface="+mn-ea"/>
                <a:cs typeface="+mn-cs"/>
              </a:rPr>
              <a:t>CleanDNS.com</a:t>
            </a:r>
            <a:endParaRPr lang="en-US" sz="1800" kern="1200">
              <a:solidFill>
                <a:schemeClr val="bg1"/>
              </a:solidFill>
              <a:effectLst/>
              <a:latin typeface="Helvetica" pitchFamily="2" charset="0"/>
              <a:ea typeface="+mn-ea"/>
              <a:cs typeface="+mn-cs"/>
            </a:endParaRPr>
          </a:p>
        </p:txBody>
      </p:sp>
    </p:spTree>
    <p:extLst>
      <p:ext uri="{BB962C8B-B14F-4D97-AF65-F5344CB8AC3E}">
        <p14:creationId xmlns:p14="http://schemas.microsoft.com/office/powerpoint/2010/main" val="264160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6543-A0A3-7F4E-2BCC-A9111556671F}"/>
              </a:ext>
            </a:extLst>
          </p:cNvPr>
          <p:cNvSpPr>
            <a:spLocks noGrp="1"/>
          </p:cNvSpPr>
          <p:nvPr>
            <p:ph type="title"/>
          </p:nvPr>
        </p:nvSpPr>
        <p:spPr>
          <a:xfrm>
            <a:off x="838200" y="365126"/>
            <a:ext cx="10515600" cy="1025264"/>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6258B-3BA5-AD63-915B-B2601B7F34F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99BED-3494-3002-C5A7-952A76CB3B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9F63C3E-38E7-47E9-C012-41224C27AD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5A9B6A-BFCE-653E-1521-E80C1C061526}"/>
              </a:ext>
            </a:extLst>
          </p:cNvPr>
          <p:cNvSpPr>
            <a:spLocks noGrp="1"/>
          </p:cNvSpPr>
          <p:nvPr>
            <p:ph type="sldNum" sz="quarter" idx="12"/>
          </p:nvPr>
        </p:nvSpPr>
        <p:spPr/>
        <p:txBody>
          <a:bodyPr/>
          <a:lstStyle/>
          <a:p>
            <a:fld id="{1F02E24B-C4A1-BE4D-8D03-020F141EC577}" type="slidenum">
              <a:rPr lang="en-US" smtClean="0"/>
              <a:t>‹#›</a:t>
            </a:fld>
            <a:endParaRPr lang="en-US"/>
          </a:p>
        </p:txBody>
      </p:sp>
    </p:spTree>
    <p:extLst>
      <p:ext uri="{BB962C8B-B14F-4D97-AF65-F5344CB8AC3E}">
        <p14:creationId xmlns:p14="http://schemas.microsoft.com/office/powerpoint/2010/main" val="255190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1E6D3-A494-4BD4-735C-61A4973F292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631D5-B897-3A8A-3E05-C1510300CB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051D9-BDC0-8632-39D0-4B09393DC71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03C4739-CB9A-02F6-938E-E8EF20FF1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B0EB01-99C6-11DE-DC6D-E8F000C0D55C}"/>
              </a:ext>
            </a:extLst>
          </p:cNvPr>
          <p:cNvSpPr>
            <a:spLocks noGrp="1"/>
          </p:cNvSpPr>
          <p:nvPr>
            <p:ph type="sldNum" sz="quarter" idx="12"/>
          </p:nvPr>
        </p:nvSpPr>
        <p:spPr/>
        <p:txBody>
          <a:bodyPr/>
          <a:lstStyle/>
          <a:p>
            <a:fld id="{1F02E24B-C4A1-BE4D-8D03-020F141EC577}" type="slidenum">
              <a:rPr lang="en-US" smtClean="0"/>
              <a:t>‹#›</a:t>
            </a:fld>
            <a:endParaRPr lang="en-US"/>
          </a:p>
        </p:txBody>
      </p:sp>
    </p:spTree>
    <p:extLst>
      <p:ext uri="{BB962C8B-B14F-4D97-AF65-F5344CB8AC3E}">
        <p14:creationId xmlns:p14="http://schemas.microsoft.com/office/powerpoint/2010/main" val="396469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C473-7541-0A37-B0B1-521A0951E3B0}"/>
              </a:ext>
            </a:extLst>
          </p:cNvPr>
          <p:cNvSpPr>
            <a:spLocks noGrp="1"/>
          </p:cNvSpPr>
          <p:nvPr>
            <p:ph type="title"/>
          </p:nvPr>
        </p:nvSpPr>
        <p:spPr>
          <a:xfrm>
            <a:off x="838200" y="365126"/>
            <a:ext cx="10734040" cy="77474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4D2E35-DB63-E76A-1BB5-B2AE2ADF0B40}"/>
              </a:ext>
            </a:extLst>
          </p:cNvPr>
          <p:cNvSpPr>
            <a:spLocks noGrp="1"/>
          </p:cNvSpPr>
          <p:nvPr>
            <p:ph idx="1"/>
          </p:nvPr>
        </p:nvSpPr>
        <p:spPr>
          <a:xfrm>
            <a:off x="838200" y="2755075"/>
            <a:ext cx="10515600" cy="3421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D8DE635-AA74-73A2-0786-84B452BAFA60}"/>
              </a:ext>
            </a:extLst>
          </p:cNvPr>
          <p:cNvSpPr>
            <a:spLocks noGrp="1"/>
          </p:cNvSpPr>
          <p:nvPr>
            <p:ph type="ftr" sz="quarter" idx="11"/>
          </p:nvPr>
        </p:nvSpPr>
        <p:spPr>
          <a:xfrm>
            <a:off x="4038600" y="6262815"/>
            <a:ext cx="4114800" cy="255848"/>
          </a:xfrm>
          <a:prstGeom prst="rect">
            <a:avLst/>
          </a:prstGeom>
        </p:spPr>
        <p:txBody>
          <a:bodyPr/>
          <a:lstStyle/>
          <a:p>
            <a:r>
              <a:rPr lang="en-US"/>
              <a:t>PRESENTATION TITLE</a:t>
            </a:r>
          </a:p>
        </p:txBody>
      </p:sp>
      <p:sp>
        <p:nvSpPr>
          <p:cNvPr id="6" name="Slide Number Placeholder 5">
            <a:extLst>
              <a:ext uri="{FF2B5EF4-FFF2-40B4-BE49-F238E27FC236}">
                <a16:creationId xmlns:a16="http://schemas.microsoft.com/office/drawing/2014/main" id="{E97EFF0C-EE68-EA7E-D62D-19FCA53C3773}"/>
              </a:ext>
            </a:extLst>
          </p:cNvPr>
          <p:cNvSpPr>
            <a:spLocks noGrp="1"/>
          </p:cNvSpPr>
          <p:nvPr>
            <p:ph type="sldNum" sz="quarter" idx="12"/>
          </p:nvPr>
        </p:nvSpPr>
        <p:spPr>
          <a:xfrm>
            <a:off x="838200" y="6273060"/>
            <a:ext cx="2743200" cy="219814"/>
          </a:xfrm>
        </p:spPr>
        <p:txBody>
          <a:bodyPr/>
          <a:lstStyle/>
          <a:p>
            <a:fld id="{1F02E24B-C4A1-BE4D-8D03-020F141EC577}" type="slidenum">
              <a:rPr lang="en-US" smtClean="0"/>
              <a:t>‹#›</a:t>
            </a:fld>
            <a:endParaRPr lang="en-US"/>
          </a:p>
        </p:txBody>
      </p:sp>
      <p:sp>
        <p:nvSpPr>
          <p:cNvPr id="8" name="Text Placeholder 7">
            <a:extLst>
              <a:ext uri="{FF2B5EF4-FFF2-40B4-BE49-F238E27FC236}">
                <a16:creationId xmlns:a16="http://schemas.microsoft.com/office/drawing/2014/main" id="{F2D9C35A-770E-197C-261D-B27EBB2599EB}"/>
              </a:ext>
            </a:extLst>
          </p:cNvPr>
          <p:cNvSpPr>
            <a:spLocks noGrp="1"/>
          </p:cNvSpPr>
          <p:nvPr>
            <p:ph type="body" sz="quarter" idx="13"/>
          </p:nvPr>
        </p:nvSpPr>
        <p:spPr>
          <a:xfrm>
            <a:off x="838200" y="1828800"/>
            <a:ext cx="10515600" cy="842963"/>
          </a:xfrm>
        </p:spPr>
        <p:txBody>
          <a:bodyPr>
            <a:normAutofit/>
          </a:bodyPr>
          <a:lstStyle>
            <a:lvl1pPr marL="0" indent="0">
              <a:buNone/>
              <a:defRPr sz="32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30915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989E-BF3C-401B-53DE-2F726636CF0C}"/>
              </a:ext>
            </a:extLst>
          </p:cNvPr>
          <p:cNvSpPr>
            <a:spLocks noGrp="1"/>
          </p:cNvSpPr>
          <p:nvPr>
            <p:ph type="title"/>
          </p:nvPr>
        </p:nvSpPr>
        <p:spPr>
          <a:xfrm>
            <a:off x="5010410" y="1910155"/>
            <a:ext cx="6337039" cy="1334086"/>
          </a:xfrm>
          <a:prstGeom prst="rect">
            <a:avLst/>
          </a:prstGeom>
        </p:spPr>
        <p:txBody>
          <a:bodyPr anchor="b">
            <a:normAutofit/>
          </a:bodyPr>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B0F441F-C6A0-1A28-DC8D-2EA9E6AE063F}"/>
              </a:ext>
            </a:extLst>
          </p:cNvPr>
          <p:cNvSpPr>
            <a:spLocks noGrp="1"/>
          </p:cNvSpPr>
          <p:nvPr>
            <p:ph type="body" idx="1"/>
          </p:nvPr>
        </p:nvSpPr>
        <p:spPr>
          <a:xfrm>
            <a:off x="5010410" y="3613540"/>
            <a:ext cx="6337040" cy="1500187"/>
          </a:xfrm>
          <a:prstGeom prst="rect">
            <a:avLst/>
          </a:prstGeo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4CBACBE-8490-A3FF-DF27-15F0E87A9267}"/>
              </a:ext>
            </a:extLst>
          </p:cNvPr>
          <p:cNvSpPr>
            <a:spLocks noGrp="1"/>
          </p:cNvSpPr>
          <p:nvPr>
            <p:ph type="ftr" sz="quarter" idx="11"/>
          </p:nvPr>
        </p:nvSpPr>
        <p:spPr>
          <a:xfrm>
            <a:off x="4064129" y="6280150"/>
            <a:ext cx="4114800" cy="234950"/>
          </a:xfrm>
          <a:prstGeom prst="rect">
            <a:avLst/>
          </a:prstGeom>
        </p:spPr>
        <p:txBody>
          <a:bodyPr/>
          <a:lstStyle>
            <a:lvl1pPr>
              <a:defRPr>
                <a:solidFill>
                  <a:schemeClr val="bg1"/>
                </a:solidFill>
              </a:defRPr>
            </a:lvl1pPr>
          </a:lstStyle>
          <a:p>
            <a:r>
              <a:rPr lang="en-US"/>
              <a:t>PRESENTATION TITLE</a:t>
            </a:r>
          </a:p>
        </p:txBody>
      </p:sp>
      <p:sp>
        <p:nvSpPr>
          <p:cNvPr id="6" name="Slide Number Placeholder 5">
            <a:extLst>
              <a:ext uri="{FF2B5EF4-FFF2-40B4-BE49-F238E27FC236}">
                <a16:creationId xmlns:a16="http://schemas.microsoft.com/office/drawing/2014/main" id="{13330368-8BBE-FD1F-8503-3E4D0084F9C9}"/>
              </a:ext>
            </a:extLst>
          </p:cNvPr>
          <p:cNvSpPr>
            <a:spLocks noGrp="1"/>
          </p:cNvSpPr>
          <p:nvPr>
            <p:ph type="sldNum" sz="quarter" idx="12"/>
          </p:nvPr>
        </p:nvSpPr>
        <p:spPr>
          <a:xfrm>
            <a:off x="841914" y="6280150"/>
            <a:ext cx="2743200" cy="219814"/>
          </a:xfrm>
        </p:spPr>
        <p:txBody>
          <a:bodyPr/>
          <a:lstStyle>
            <a:lvl1pPr>
              <a:defRPr>
                <a:solidFill>
                  <a:schemeClr val="bg1"/>
                </a:solidFill>
              </a:defRPr>
            </a:lvl1pPr>
          </a:lstStyle>
          <a:p>
            <a:fld id="{1F02E24B-C4A1-BE4D-8D03-020F141EC577}" type="slidenum">
              <a:rPr lang="en-US" smtClean="0"/>
              <a:pPr/>
              <a:t>‹#›</a:t>
            </a:fld>
            <a:endParaRPr lang="en-US"/>
          </a:p>
        </p:txBody>
      </p:sp>
      <p:sp>
        <p:nvSpPr>
          <p:cNvPr id="7" name="Picture Placeholder 6">
            <a:extLst>
              <a:ext uri="{FF2B5EF4-FFF2-40B4-BE49-F238E27FC236}">
                <a16:creationId xmlns:a16="http://schemas.microsoft.com/office/drawing/2014/main" id="{AD13D8B1-F58E-0BBE-6409-A500498FCD30}"/>
              </a:ext>
            </a:extLst>
          </p:cNvPr>
          <p:cNvSpPr>
            <a:spLocks noGrp="1"/>
          </p:cNvSpPr>
          <p:nvPr>
            <p:ph type="pic" sz="quarter" idx="13"/>
          </p:nvPr>
        </p:nvSpPr>
        <p:spPr>
          <a:xfrm>
            <a:off x="1102899" y="2686768"/>
            <a:ext cx="2241550" cy="1703387"/>
          </a:xfrm>
        </p:spPr>
        <p:txBody>
          <a:bodyPr/>
          <a:lstStyle/>
          <a:p>
            <a:r>
              <a:rPr lang="en-US"/>
              <a:t>Click icon to add picture</a:t>
            </a:r>
          </a:p>
        </p:txBody>
      </p:sp>
    </p:spTree>
    <p:extLst>
      <p:ext uri="{BB962C8B-B14F-4D97-AF65-F5344CB8AC3E}">
        <p14:creationId xmlns:p14="http://schemas.microsoft.com/office/powerpoint/2010/main" val="229192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3A11-EC5D-4F0B-B0D0-7F848EBF4648}"/>
              </a:ext>
            </a:extLst>
          </p:cNvPr>
          <p:cNvSpPr>
            <a:spLocks noGrp="1"/>
          </p:cNvSpPr>
          <p:nvPr>
            <p:ph type="title"/>
          </p:nvPr>
        </p:nvSpPr>
        <p:spPr>
          <a:xfrm>
            <a:off x="838200" y="365126"/>
            <a:ext cx="10784840" cy="74969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32167B2-B269-2868-EBAF-215EC1042FFD}"/>
              </a:ext>
            </a:extLst>
          </p:cNvPr>
          <p:cNvSpPr>
            <a:spLocks noGrp="1"/>
          </p:cNvSpPr>
          <p:nvPr>
            <p:ph sz="half" idx="1"/>
          </p:nvPr>
        </p:nvSpPr>
        <p:spPr>
          <a:xfrm>
            <a:off x="838200" y="2398815"/>
            <a:ext cx="5257800" cy="3778147"/>
          </a:xfrm>
          <a:prstGeom prst="rect">
            <a:avLst/>
          </a:prstGeom>
        </p:spPr>
        <p:txBody>
          <a:bodyPr/>
          <a:lstStyle>
            <a:lvl1pPr>
              <a:defRPr sz="22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D853C6B-1EC1-765C-A192-EC800AE29959}"/>
              </a:ext>
            </a:extLst>
          </p:cNvPr>
          <p:cNvSpPr>
            <a:spLocks noGrp="1"/>
          </p:cNvSpPr>
          <p:nvPr>
            <p:ph type="ftr" sz="quarter" idx="11"/>
          </p:nvPr>
        </p:nvSpPr>
        <p:spPr>
          <a:xfrm>
            <a:off x="4038600" y="6267624"/>
            <a:ext cx="4114800" cy="234950"/>
          </a:xfrm>
          <a:prstGeom prst="rect">
            <a:avLst/>
          </a:prstGeom>
        </p:spPr>
        <p:txBody>
          <a:bodyPr/>
          <a:lstStyle/>
          <a:p>
            <a:r>
              <a:rPr lang="en-US"/>
              <a:t>PRESENTATION TITLE</a:t>
            </a:r>
          </a:p>
        </p:txBody>
      </p:sp>
      <p:sp>
        <p:nvSpPr>
          <p:cNvPr id="7" name="Slide Number Placeholder 6">
            <a:extLst>
              <a:ext uri="{FF2B5EF4-FFF2-40B4-BE49-F238E27FC236}">
                <a16:creationId xmlns:a16="http://schemas.microsoft.com/office/drawing/2014/main" id="{34C67956-0543-6158-19CC-C5DA748F8DCC}"/>
              </a:ext>
            </a:extLst>
          </p:cNvPr>
          <p:cNvSpPr>
            <a:spLocks noGrp="1"/>
          </p:cNvSpPr>
          <p:nvPr>
            <p:ph type="sldNum" sz="quarter" idx="12"/>
          </p:nvPr>
        </p:nvSpPr>
        <p:spPr>
          <a:xfrm>
            <a:off x="838200" y="6282760"/>
            <a:ext cx="2743200" cy="219814"/>
          </a:xfrm>
        </p:spPr>
        <p:txBody>
          <a:bodyPr/>
          <a:lstStyle/>
          <a:p>
            <a:fld id="{1F02E24B-C4A1-BE4D-8D03-020F141EC577}" type="slidenum">
              <a:rPr lang="en-US" smtClean="0"/>
              <a:t>‹#›</a:t>
            </a:fld>
            <a:endParaRPr lang="en-US"/>
          </a:p>
        </p:txBody>
      </p:sp>
      <p:sp>
        <p:nvSpPr>
          <p:cNvPr id="9" name="Picture Placeholder 8">
            <a:extLst>
              <a:ext uri="{FF2B5EF4-FFF2-40B4-BE49-F238E27FC236}">
                <a16:creationId xmlns:a16="http://schemas.microsoft.com/office/drawing/2014/main" id="{07661892-3EA8-FC33-93A0-887371E67079}"/>
              </a:ext>
            </a:extLst>
          </p:cNvPr>
          <p:cNvSpPr>
            <a:spLocks noGrp="1"/>
          </p:cNvSpPr>
          <p:nvPr>
            <p:ph type="pic" sz="quarter" idx="13"/>
          </p:nvPr>
        </p:nvSpPr>
        <p:spPr>
          <a:xfrm>
            <a:off x="6282046" y="1401288"/>
            <a:ext cx="5909953" cy="4775675"/>
          </a:xfrm>
        </p:spPr>
        <p:txBody>
          <a:bodyPr/>
          <a:lstStyle/>
          <a:p>
            <a:r>
              <a:rPr lang="en-US"/>
              <a:t>Click icon to add picture</a:t>
            </a:r>
          </a:p>
        </p:txBody>
      </p:sp>
      <p:sp>
        <p:nvSpPr>
          <p:cNvPr id="10" name="Text Placeholder 2">
            <a:extLst>
              <a:ext uri="{FF2B5EF4-FFF2-40B4-BE49-F238E27FC236}">
                <a16:creationId xmlns:a16="http://schemas.microsoft.com/office/drawing/2014/main" id="{9B8D6145-9E31-A98B-12A3-C9C934D37880}"/>
              </a:ext>
            </a:extLst>
          </p:cNvPr>
          <p:cNvSpPr>
            <a:spLocks noGrp="1"/>
          </p:cNvSpPr>
          <p:nvPr>
            <p:ph type="body" idx="14"/>
          </p:nvPr>
        </p:nvSpPr>
        <p:spPr>
          <a:xfrm>
            <a:off x="839788" y="1681163"/>
            <a:ext cx="5256212" cy="498366"/>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4599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0E6A-24E6-E16D-FF7B-9F3D1A379646}"/>
              </a:ext>
            </a:extLst>
          </p:cNvPr>
          <p:cNvSpPr>
            <a:spLocks noGrp="1"/>
          </p:cNvSpPr>
          <p:nvPr>
            <p:ph type="title"/>
          </p:nvPr>
        </p:nvSpPr>
        <p:spPr>
          <a:xfrm>
            <a:off x="839788" y="365126"/>
            <a:ext cx="10515600" cy="82391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27A691A-26E4-C35D-C97F-3068A94EF6D6}"/>
              </a:ext>
            </a:extLst>
          </p:cNvPr>
          <p:cNvSpPr>
            <a:spLocks noGrp="1"/>
          </p:cNvSpPr>
          <p:nvPr>
            <p:ph type="body" idx="1"/>
          </p:nvPr>
        </p:nvSpPr>
        <p:spPr>
          <a:xfrm>
            <a:off x="839788" y="1681163"/>
            <a:ext cx="5157787" cy="498366"/>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A2F760-3E54-D708-14DB-88468F2598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5CC34-610E-ADE9-70B4-F162DDAA8487}"/>
              </a:ext>
            </a:extLst>
          </p:cNvPr>
          <p:cNvSpPr>
            <a:spLocks noGrp="1"/>
          </p:cNvSpPr>
          <p:nvPr>
            <p:ph type="body" sz="quarter" idx="3"/>
          </p:nvPr>
        </p:nvSpPr>
        <p:spPr>
          <a:xfrm>
            <a:off x="6172200" y="1681163"/>
            <a:ext cx="5183188" cy="498366"/>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C04EC-98D4-7175-B498-CE8CFE9374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47006F4-4A5F-08F5-3C8E-13988BC60841}"/>
              </a:ext>
            </a:extLst>
          </p:cNvPr>
          <p:cNvSpPr>
            <a:spLocks noGrp="1"/>
          </p:cNvSpPr>
          <p:nvPr>
            <p:ph type="ftr" sz="quarter" idx="11"/>
          </p:nvPr>
        </p:nvSpPr>
        <p:spPr>
          <a:xfrm>
            <a:off x="4038600" y="6273060"/>
            <a:ext cx="4114800" cy="219814"/>
          </a:xfrm>
          <a:prstGeom prst="rect">
            <a:avLst/>
          </a:prstGeom>
        </p:spPr>
        <p:txBody>
          <a:bodyPr rIns="0"/>
          <a:lstStyle/>
          <a:p>
            <a:r>
              <a:rPr lang="en-US"/>
              <a:t>PRESENTATION TITLE</a:t>
            </a:r>
          </a:p>
        </p:txBody>
      </p:sp>
      <p:sp>
        <p:nvSpPr>
          <p:cNvPr id="9" name="Slide Number Placeholder 8">
            <a:extLst>
              <a:ext uri="{FF2B5EF4-FFF2-40B4-BE49-F238E27FC236}">
                <a16:creationId xmlns:a16="http://schemas.microsoft.com/office/drawing/2014/main" id="{CCF389B8-E139-E7E1-326A-B7946979A775}"/>
              </a:ext>
            </a:extLst>
          </p:cNvPr>
          <p:cNvSpPr>
            <a:spLocks noGrp="1"/>
          </p:cNvSpPr>
          <p:nvPr>
            <p:ph type="sldNum" sz="quarter" idx="12"/>
          </p:nvPr>
        </p:nvSpPr>
        <p:spPr>
          <a:xfrm>
            <a:off x="838200" y="6282760"/>
            <a:ext cx="2743200" cy="219814"/>
          </a:xfrm>
        </p:spPr>
        <p:txBody>
          <a:bodyPr lIns="0"/>
          <a:lstStyle/>
          <a:p>
            <a:fld id="{1F02E24B-C4A1-BE4D-8D03-020F141EC577}" type="slidenum">
              <a:rPr lang="en-US" smtClean="0"/>
              <a:t>‹#›</a:t>
            </a:fld>
            <a:endParaRPr lang="en-US"/>
          </a:p>
        </p:txBody>
      </p:sp>
    </p:spTree>
    <p:extLst>
      <p:ext uri="{BB962C8B-B14F-4D97-AF65-F5344CB8AC3E}">
        <p14:creationId xmlns:p14="http://schemas.microsoft.com/office/powerpoint/2010/main" val="236251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17B4-097C-573C-F9F7-72DDAD4C9DEB}"/>
              </a:ext>
            </a:extLst>
          </p:cNvPr>
          <p:cNvSpPr>
            <a:spLocks noGrp="1"/>
          </p:cNvSpPr>
          <p:nvPr>
            <p:ph type="title"/>
          </p:nvPr>
        </p:nvSpPr>
        <p:spPr>
          <a:xfrm>
            <a:off x="838200" y="365126"/>
            <a:ext cx="10515600" cy="1025264"/>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D2EBB02E-533D-50AA-C33C-B271E71DC308}"/>
              </a:ext>
            </a:extLst>
          </p:cNvPr>
          <p:cNvSpPr>
            <a:spLocks noGrp="1"/>
          </p:cNvSpPr>
          <p:nvPr>
            <p:ph type="ftr" sz="quarter" idx="11"/>
          </p:nvPr>
        </p:nvSpPr>
        <p:spPr>
          <a:xfrm>
            <a:off x="4038600" y="6282760"/>
            <a:ext cx="4114800" cy="234950"/>
          </a:xfrm>
          <a:prstGeom prst="rect">
            <a:avLst/>
          </a:prstGeom>
        </p:spPr>
        <p:txBody>
          <a:bodyPr/>
          <a:lstStyle/>
          <a:p>
            <a:r>
              <a:rPr lang="en-US"/>
              <a:t>PRESENTATION TITLE</a:t>
            </a:r>
          </a:p>
        </p:txBody>
      </p:sp>
      <p:sp>
        <p:nvSpPr>
          <p:cNvPr id="5" name="Slide Number Placeholder 4">
            <a:extLst>
              <a:ext uri="{FF2B5EF4-FFF2-40B4-BE49-F238E27FC236}">
                <a16:creationId xmlns:a16="http://schemas.microsoft.com/office/drawing/2014/main" id="{74751402-4344-2351-F784-BCCBAC5E01B8}"/>
              </a:ext>
            </a:extLst>
          </p:cNvPr>
          <p:cNvSpPr>
            <a:spLocks noGrp="1"/>
          </p:cNvSpPr>
          <p:nvPr>
            <p:ph type="sldNum" sz="quarter" idx="12"/>
          </p:nvPr>
        </p:nvSpPr>
        <p:spPr>
          <a:xfrm>
            <a:off x="838200" y="6282760"/>
            <a:ext cx="2743200" cy="219814"/>
          </a:xfrm>
        </p:spPr>
        <p:txBody>
          <a:bodyPr/>
          <a:lstStyle/>
          <a:p>
            <a:fld id="{1F02E24B-C4A1-BE4D-8D03-020F141EC577}" type="slidenum">
              <a:rPr lang="en-US" smtClean="0"/>
              <a:t>‹#›</a:t>
            </a:fld>
            <a:endParaRPr lang="en-US"/>
          </a:p>
        </p:txBody>
      </p:sp>
    </p:spTree>
    <p:extLst>
      <p:ext uri="{BB962C8B-B14F-4D97-AF65-F5344CB8AC3E}">
        <p14:creationId xmlns:p14="http://schemas.microsoft.com/office/powerpoint/2010/main" val="24158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793310-E789-3FD7-0A26-44AB6C7E56C0}"/>
              </a:ext>
            </a:extLst>
          </p:cNvPr>
          <p:cNvSpPr>
            <a:spLocks noGrp="1"/>
          </p:cNvSpPr>
          <p:nvPr>
            <p:ph type="ftr" sz="quarter" idx="11"/>
          </p:nvPr>
        </p:nvSpPr>
        <p:spPr>
          <a:xfrm>
            <a:off x="4038600" y="6275192"/>
            <a:ext cx="4114800" cy="234950"/>
          </a:xfrm>
          <a:prstGeom prst="rect">
            <a:avLst/>
          </a:prstGeom>
        </p:spPr>
        <p:txBody>
          <a:bodyPr/>
          <a:lstStyle/>
          <a:p>
            <a:r>
              <a:rPr lang="en-US"/>
              <a:t>PRESENTATION TITLE</a:t>
            </a:r>
          </a:p>
        </p:txBody>
      </p:sp>
      <p:sp>
        <p:nvSpPr>
          <p:cNvPr id="4" name="Slide Number Placeholder 3">
            <a:extLst>
              <a:ext uri="{FF2B5EF4-FFF2-40B4-BE49-F238E27FC236}">
                <a16:creationId xmlns:a16="http://schemas.microsoft.com/office/drawing/2014/main" id="{8319A356-B8D3-29E0-3F67-8874C9F8B7A6}"/>
              </a:ext>
            </a:extLst>
          </p:cNvPr>
          <p:cNvSpPr>
            <a:spLocks noGrp="1"/>
          </p:cNvSpPr>
          <p:nvPr>
            <p:ph type="sldNum" sz="quarter" idx="12"/>
          </p:nvPr>
        </p:nvSpPr>
        <p:spPr>
          <a:xfrm>
            <a:off x="838200" y="6282760"/>
            <a:ext cx="2743200" cy="219814"/>
          </a:xfrm>
        </p:spPr>
        <p:txBody>
          <a:bodyPr/>
          <a:lstStyle/>
          <a:p>
            <a:fld id="{1F02E24B-C4A1-BE4D-8D03-020F141EC577}" type="slidenum">
              <a:rPr lang="en-US" smtClean="0"/>
              <a:t>‹#›</a:t>
            </a:fld>
            <a:endParaRPr lang="en-US"/>
          </a:p>
        </p:txBody>
      </p:sp>
    </p:spTree>
    <p:extLst>
      <p:ext uri="{BB962C8B-B14F-4D97-AF65-F5344CB8AC3E}">
        <p14:creationId xmlns:p14="http://schemas.microsoft.com/office/powerpoint/2010/main" val="25528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4F7F-0454-B141-FE75-CDA64A5470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F4633-D114-2150-FF59-BA42071BCA6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A5A61-77D3-B050-2F56-A057BC37EB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A87916B-104C-8E5D-5525-CFE2B69D6D0A}"/>
              </a:ext>
            </a:extLst>
          </p:cNvPr>
          <p:cNvSpPr>
            <a:spLocks noGrp="1"/>
          </p:cNvSpPr>
          <p:nvPr>
            <p:ph type="ftr" sz="quarter" idx="11"/>
          </p:nvPr>
        </p:nvSpPr>
        <p:spPr>
          <a:xfrm>
            <a:off x="4038600" y="6264911"/>
            <a:ext cx="4114800" cy="2349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56B9E2-0764-D1B6-DD20-689889B60A37}"/>
              </a:ext>
            </a:extLst>
          </p:cNvPr>
          <p:cNvSpPr>
            <a:spLocks noGrp="1"/>
          </p:cNvSpPr>
          <p:nvPr>
            <p:ph type="sldNum" sz="quarter" idx="12"/>
          </p:nvPr>
        </p:nvSpPr>
        <p:spPr>
          <a:xfrm>
            <a:off x="838200" y="6282760"/>
            <a:ext cx="2743200" cy="219814"/>
          </a:xfrm>
        </p:spPr>
        <p:txBody>
          <a:bodyPr/>
          <a:lstStyle/>
          <a:p>
            <a:fld id="{1F02E24B-C4A1-BE4D-8D03-020F141EC577}" type="slidenum">
              <a:rPr lang="en-US" smtClean="0"/>
              <a:t>‹#›</a:t>
            </a:fld>
            <a:endParaRPr lang="en-US"/>
          </a:p>
        </p:txBody>
      </p:sp>
    </p:spTree>
    <p:extLst>
      <p:ext uri="{BB962C8B-B14F-4D97-AF65-F5344CB8AC3E}">
        <p14:creationId xmlns:p14="http://schemas.microsoft.com/office/powerpoint/2010/main" val="115618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534B-DCCD-DE7F-2A9C-CFBCF4C10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45A265-1281-14CC-0A1D-4B9EAD04EB9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628A9B7-AE0A-FA4D-3D3B-91F56F6A67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18B8AC-9B67-1A84-B340-12D8A3BB8142}"/>
              </a:ext>
            </a:extLst>
          </p:cNvPr>
          <p:cNvSpPr>
            <a:spLocks noGrp="1"/>
          </p:cNvSpPr>
          <p:nvPr>
            <p:ph type="ftr" sz="quarter" idx="11"/>
          </p:nvPr>
        </p:nvSpPr>
        <p:spPr>
          <a:xfrm>
            <a:off x="4038600" y="6282760"/>
            <a:ext cx="4114800" cy="23234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FE6DC6-887C-7CFA-5469-28095BF33EED}"/>
              </a:ext>
            </a:extLst>
          </p:cNvPr>
          <p:cNvSpPr>
            <a:spLocks noGrp="1"/>
          </p:cNvSpPr>
          <p:nvPr>
            <p:ph type="sldNum" sz="quarter" idx="12"/>
          </p:nvPr>
        </p:nvSpPr>
        <p:spPr>
          <a:xfrm>
            <a:off x="839788" y="6282760"/>
            <a:ext cx="2743200" cy="219814"/>
          </a:xfrm>
        </p:spPr>
        <p:txBody>
          <a:bodyPr/>
          <a:lstStyle/>
          <a:p>
            <a:fld id="{1F02E24B-C4A1-BE4D-8D03-020F141EC577}" type="slidenum">
              <a:rPr lang="en-US" smtClean="0"/>
              <a:t>‹#›</a:t>
            </a:fld>
            <a:endParaRPr lang="en-US"/>
          </a:p>
        </p:txBody>
      </p:sp>
    </p:spTree>
    <p:extLst>
      <p:ext uri="{BB962C8B-B14F-4D97-AF65-F5344CB8AC3E}">
        <p14:creationId xmlns:p14="http://schemas.microsoft.com/office/powerpoint/2010/main" val="190128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5A7724-3AF6-1BEE-E231-4186C2258246}"/>
              </a:ext>
            </a:extLst>
          </p:cNvPr>
          <p:cNvSpPr>
            <a:spLocks noGrp="1"/>
          </p:cNvSpPr>
          <p:nvPr>
            <p:ph type="sldNum" sz="quarter" idx="4"/>
          </p:nvPr>
        </p:nvSpPr>
        <p:spPr>
          <a:xfrm>
            <a:off x="601249" y="6282760"/>
            <a:ext cx="2743200" cy="219814"/>
          </a:xfrm>
          <a:prstGeom prst="rect">
            <a:avLst/>
          </a:prstGeom>
        </p:spPr>
        <p:txBody>
          <a:bodyPr vert="horz" lIns="0" tIns="45720" rIns="91440" bIns="45720" rtlCol="0" anchor="ctr"/>
          <a:lstStyle>
            <a:lvl1pPr algn="l">
              <a:defRPr sz="1000" b="1" spc="0">
                <a:solidFill>
                  <a:schemeClr val="accent2"/>
                </a:solidFill>
                <a:latin typeface="Helvetica" pitchFamily="2" charset="0"/>
              </a:defRPr>
            </a:lvl1pPr>
          </a:lstStyle>
          <a:p>
            <a:fld id="{1F02E24B-C4A1-BE4D-8D03-020F141EC577}" type="slidenum">
              <a:rPr lang="en-US" smtClean="0"/>
              <a:pPr/>
              <a:t>‹#›</a:t>
            </a:fld>
            <a:endParaRPr lang="en-US"/>
          </a:p>
        </p:txBody>
      </p:sp>
      <p:sp>
        <p:nvSpPr>
          <p:cNvPr id="7" name="Text Placeholder 6">
            <a:extLst>
              <a:ext uri="{FF2B5EF4-FFF2-40B4-BE49-F238E27FC236}">
                <a16:creationId xmlns:a16="http://schemas.microsoft.com/office/drawing/2014/main" id="{CF919351-4F41-5A42-8002-2A19F45E099F}"/>
              </a:ext>
            </a:extLst>
          </p:cNvPr>
          <p:cNvSpPr>
            <a:spLocks noGrp="1"/>
          </p:cNvSpPr>
          <p:nvPr>
            <p:ph type="body" idx="1"/>
          </p:nvPr>
        </p:nvSpPr>
        <p:spPr>
          <a:xfrm>
            <a:off x="601249" y="1838151"/>
            <a:ext cx="10985326" cy="41618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7">
            <a:extLst>
              <a:ext uri="{FF2B5EF4-FFF2-40B4-BE49-F238E27FC236}">
                <a16:creationId xmlns:a16="http://schemas.microsoft.com/office/drawing/2014/main" id="{47298F7D-1795-8D89-6474-396111F114A2}"/>
              </a:ext>
            </a:extLst>
          </p:cNvPr>
          <p:cNvSpPr>
            <a:spLocks noGrp="1"/>
          </p:cNvSpPr>
          <p:nvPr>
            <p:ph type="title"/>
          </p:nvPr>
        </p:nvSpPr>
        <p:spPr>
          <a:xfrm>
            <a:off x="841248" y="365125"/>
            <a:ext cx="10745326" cy="762217"/>
          </a:xfrm>
          <a:prstGeom prst="rect">
            <a:avLst/>
          </a:prstGeom>
        </p:spPr>
        <p:txBody>
          <a:bodyPr vert="horz" lIns="91440" tIns="45720" rIns="91440" bIns="45720" rtlCol="0" anchor="b" anchorCtr="0">
            <a:normAutofit/>
          </a:bodyPr>
          <a:lstStyle/>
          <a:p>
            <a:r>
              <a:rPr lang="en-US"/>
              <a:t>Click to edit Master title style</a:t>
            </a:r>
          </a:p>
        </p:txBody>
      </p:sp>
      <p:sp>
        <p:nvSpPr>
          <p:cNvPr id="9" name="Footer Placeholder 8">
            <a:extLst>
              <a:ext uri="{FF2B5EF4-FFF2-40B4-BE49-F238E27FC236}">
                <a16:creationId xmlns:a16="http://schemas.microsoft.com/office/drawing/2014/main" id="{F1705345-1888-9AA3-D30B-5105B30FE06A}"/>
              </a:ext>
            </a:extLst>
          </p:cNvPr>
          <p:cNvSpPr>
            <a:spLocks noGrp="1"/>
          </p:cNvSpPr>
          <p:nvPr>
            <p:ph type="ftr" sz="quarter" idx="3"/>
          </p:nvPr>
        </p:nvSpPr>
        <p:spPr>
          <a:xfrm>
            <a:off x="4038600" y="6270234"/>
            <a:ext cx="4114800" cy="244866"/>
          </a:xfrm>
          <a:prstGeom prst="rect">
            <a:avLst/>
          </a:prstGeom>
        </p:spPr>
        <p:txBody>
          <a:bodyPr vert="horz" lIns="91440" tIns="45720" rIns="0" bIns="45720" rtlCol="0" anchor="ctr"/>
          <a:lstStyle>
            <a:lvl1pPr algn="ctr">
              <a:defRPr sz="1000" b="1" spc="300">
                <a:solidFill>
                  <a:schemeClr val="accent2"/>
                </a:solidFill>
                <a:latin typeface="Helvetica" pitchFamily="2" charset="0"/>
              </a:defRPr>
            </a:lvl1pPr>
          </a:lstStyle>
          <a:p>
            <a:r>
              <a:rPr lang="en-US"/>
              <a:t>PRESENTATION TITLE</a:t>
            </a:r>
          </a:p>
        </p:txBody>
      </p:sp>
    </p:spTree>
    <p:extLst>
      <p:ext uri="{BB962C8B-B14F-4D97-AF65-F5344CB8AC3E}">
        <p14:creationId xmlns:p14="http://schemas.microsoft.com/office/powerpoint/2010/main" val="49250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000" b="1" kern="1200">
          <a:solidFill>
            <a:schemeClr val="accent2"/>
          </a:solidFill>
          <a:latin typeface="Helvetica" pitchFamily="2" charset="0"/>
          <a:ea typeface="+mj-ea"/>
          <a:cs typeface="+mj-cs"/>
        </a:defRPr>
      </a:lvl1pPr>
    </p:titleStyle>
    <p:bodyStyle>
      <a:lvl1pPr marL="228600" indent="-320040" algn="l" defTabSz="914400" rtl="0" eaLnBrk="1" latinLnBrk="0" hangingPunct="1">
        <a:lnSpc>
          <a:spcPct val="114000"/>
        </a:lnSpc>
        <a:spcBef>
          <a:spcPts val="1000"/>
        </a:spcBef>
        <a:spcAft>
          <a:spcPts val="1800"/>
        </a:spcAft>
        <a:buClr>
          <a:schemeClr val="accent2"/>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320040" algn="l" defTabSz="914400" rtl="0" eaLnBrk="1" latinLnBrk="0" hangingPunct="1">
        <a:lnSpc>
          <a:spcPct val="114000"/>
        </a:lnSpc>
        <a:spcBef>
          <a:spcPts val="500"/>
        </a:spcBef>
        <a:spcAft>
          <a:spcPts val="1800"/>
        </a:spcAft>
        <a:buClr>
          <a:schemeClr val="accent2"/>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320040" algn="l" defTabSz="914400" rtl="0" eaLnBrk="1" latinLnBrk="0" hangingPunct="1">
        <a:lnSpc>
          <a:spcPct val="114000"/>
        </a:lnSpc>
        <a:spcBef>
          <a:spcPts val="500"/>
        </a:spcBef>
        <a:spcAft>
          <a:spcPts val="1800"/>
        </a:spcAft>
        <a:buClr>
          <a:schemeClr val="accent2"/>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320040" algn="l" defTabSz="914400" rtl="0" eaLnBrk="1" latinLnBrk="0" hangingPunct="1">
        <a:lnSpc>
          <a:spcPct val="114000"/>
        </a:lnSpc>
        <a:spcBef>
          <a:spcPts val="500"/>
        </a:spcBef>
        <a:spcAft>
          <a:spcPts val="18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320040" algn="l" defTabSz="914400" rtl="0" eaLnBrk="1" latinLnBrk="0" hangingPunct="1">
        <a:lnSpc>
          <a:spcPct val="114000"/>
        </a:lnSpc>
        <a:spcBef>
          <a:spcPts val="500"/>
        </a:spcBef>
        <a:spcAft>
          <a:spcPts val="1800"/>
        </a:spcAft>
        <a:buClr>
          <a:schemeClr val="accent2"/>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04"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en/system/files/files/sac-115-en.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30C4-D52B-ED2B-2E6E-289B0EB09692}"/>
              </a:ext>
            </a:extLst>
          </p:cNvPr>
          <p:cNvSpPr>
            <a:spLocks noGrp="1"/>
          </p:cNvSpPr>
          <p:nvPr>
            <p:ph type="ctrTitle"/>
          </p:nvPr>
        </p:nvSpPr>
        <p:spPr/>
        <p:txBody>
          <a:bodyPr>
            <a:noAutofit/>
          </a:bodyPr>
          <a:lstStyle/>
          <a:p>
            <a:r>
              <a:rPr lang="en-US"/>
              <a:t>Measuring Domain Abuse</a:t>
            </a:r>
          </a:p>
        </p:txBody>
      </p:sp>
      <p:sp>
        <p:nvSpPr>
          <p:cNvPr id="3" name="Subtitle 2">
            <a:extLst>
              <a:ext uri="{FF2B5EF4-FFF2-40B4-BE49-F238E27FC236}">
                <a16:creationId xmlns:a16="http://schemas.microsoft.com/office/drawing/2014/main" id="{E7AD68BA-749B-0466-9550-F5718DA6C994}"/>
              </a:ext>
            </a:extLst>
          </p:cNvPr>
          <p:cNvSpPr>
            <a:spLocks noGrp="1"/>
          </p:cNvSpPr>
          <p:nvPr>
            <p:ph type="subTitle" idx="1"/>
          </p:nvPr>
        </p:nvSpPr>
        <p:spPr/>
        <p:txBody>
          <a:bodyPr>
            <a:normAutofit fontScale="92500"/>
          </a:bodyPr>
          <a:lstStyle/>
          <a:p>
            <a:r>
              <a:rPr lang="en-US" sz="3200" b="0" i="0" u="none" strike="noStrike">
                <a:solidFill>
                  <a:srgbClr val="212121"/>
                </a:solidFill>
                <a:effectLst/>
                <a:latin typeface="Aptos" panose="020B0004020202020204" pitchFamily="34" charset="0"/>
              </a:rPr>
              <a:t>Stop Counting Abuse, Start Truly Measuring Abuses’ Impact</a:t>
            </a:r>
            <a:endParaRPr lang="en-US" sz="3200" b="0"/>
          </a:p>
        </p:txBody>
      </p:sp>
      <p:pic>
        <p:nvPicPr>
          <p:cNvPr id="4" name="Picture 3">
            <a:extLst>
              <a:ext uri="{FF2B5EF4-FFF2-40B4-BE49-F238E27FC236}">
                <a16:creationId xmlns:a16="http://schemas.microsoft.com/office/drawing/2014/main" id="{3B8526D2-EBD6-5661-2A18-F9701E3769F3}"/>
              </a:ext>
            </a:extLst>
          </p:cNvPr>
          <p:cNvPicPr>
            <a:picLocks noChangeAspect="1"/>
          </p:cNvPicPr>
          <p:nvPr/>
        </p:nvPicPr>
        <p:blipFill>
          <a:blip r:embed="rId3"/>
          <a:stretch>
            <a:fillRect/>
          </a:stretch>
        </p:blipFill>
        <p:spPr>
          <a:xfrm>
            <a:off x="228600" y="1066713"/>
            <a:ext cx="4724574" cy="4724574"/>
          </a:xfrm>
          <a:prstGeom prst="rect">
            <a:avLst/>
          </a:prstGeom>
          <a:effectLst>
            <a:glow rad="11010">
              <a:schemeClr val="accent1">
                <a:alpha val="20098"/>
              </a:schemeClr>
            </a:glow>
            <a:softEdge rad="109039"/>
          </a:effectLst>
        </p:spPr>
      </p:pic>
    </p:spTree>
    <p:extLst>
      <p:ext uri="{BB962C8B-B14F-4D97-AF65-F5344CB8AC3E}">
        <p14:creationId xmlns:p14="http://schemas.microsoft.com/office/powerpoint/2010/main" val="2949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8A33-8959-6B61-1C92-6687FA7B9463}"/>
              </a:ext>
            </a:extLst>
          </p:cNvPr>
          <p:cNvSpPr>
            <a:spLocks noGrp="1"/>
          </p:cNvSpPr>
          <p:nvPr>
            <p:ph type="title"/>
          </p:nvPr>
        </p:nvSpPr>
        <p:spPr/>
        <p:txBody>
          <a:bodyPr/>
          <a:lstStyle/>
          <a:p>
            <a:r>
              <a:rPr lang="en-US"/>
              <a:t>Crux of the Amendments</a:t>
            </a:r>
          </a:p>
        </p:txBody>
      </p:sp>
      <p:sp>
        <p:nvSpPr>
          <p:cNvPr id="5" name="Slide Number Placeholder 4">
            <a:extLst>
              <a:ext uri="{FF2B5EF4-FFF2-40B4-BE49-F238E27FC236}">
                <a16:creationId xmlns:a16="http://schemas.microsoft.com/office/drawing/2014/main" id="{F9AB9E50-AD30-5660-6F8C-DE59B9D5C26B}"/>
              </a:ext>
            </a:extLst>
          </p:cNvPr>
          <p:cNvSpPr>
            <a:spLocks noGrp="1"/>
          </p:cNvSpPr>
          <p:nvPr>
            <p:ph type="sldNum" sz="quarter" idx="12"/>
          </p:nvPr>
        </p:nvSpPr>
        <p:spPr/>
        <p:txBody>
          <a:bodyPr/>
          <a:lstStyle/>
          <a:p>
            <a:fld id="{1F02E24B-C4A1-BE4D-8D03-020F141EC577}" type="slidenum">
              <a:rPr lang="en-US" smtClean="0"/>
              <a:t>2</a:t>
            </a:fld>
            <a:endParaRPr lang="en-US"/>
          </a:p>
        </p:txBody>
      </p:sp>
      <p:graphicFrame>
        <p:nvGraphicFramePr>
          <p:cNvPr id="10" name="TextBox 7">
            <a:extLst>
              <a:ext uri="{FF2B5EF4-FFF2-40B4-BE49-F238E27FC236}">
                <a16:creationId xmlns:a16="http://schemas.microsoft.com/office/drawing/2014/main" id="{38A15ACC-E0B6-BD72-DCBD-C7EA19F739F9}"/>
              </a:ext>
            </a:extLst>
          </p:cNvPr>
          <p:cNvGraphicFramePr/>
          <p:nvPr>
            <p:extLst>
              <p:ext uri="{D42A27DB-BD31-4B8C-83A1-F6EECF244321}">
                <p14:modId xmlns:p14="http://schemas.microsoft.com/office/powerpoint/2010/main" val="612008378"/>
              </p:ext>
            </p:extLst>
          </p:nvPr>
        </p:nvGraphicFramePr>
        <p:xfrm>
          <a:off x="254000" y="1536700"/>
          <a:ext cx="11811000"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14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78B-0490-1A82-F8A4-AA32D127A9FF}"/>
              </a:ext>
            </a:extLst>
          </p:cNvPr>
          <p:cNvSpPr>
            <a:spLocks noGrp="1"/>
          </p:cNvSpPr>
          <p:nvPr>
            <p:ph type="title"/>
          </p:nvPr>
        </p:nvSpPr>
        <p:spPr/>
        <p:txBody>
          <a:bodyPr/>
          <a:lstStyle/>
          <a:p>
            <a:r>
              <a:rPr lang="en-US">
                <a:solidFill>
                  <a:srgbClr val="212121"/>
                </a:solidFill>
                <a:latin typeface="Calibri" panose="020F0502020204030204" pitchFamily="34" charset="0"/>
              </a:rPr>
              <a:t>Actionable Evidence – Current State of Play</a:t>
            </a:r>
            <a:endParaRPr lang="en-US"/>
          </a:p>
        </p:txBody>
      </p:sp>
      <p:sp>
        <p:nvSpPr>
          <p:cNvPr id="5" name="Slide Number Placeholder 4">
            <a:extLst>
              <a:ext uri="{FF2B5EF4-FFF2-40B4-BE49-F238E27FC236}">
                <a16:creationId xmlns:a16="http://schemas.microsoft.com/office/drawing/2014/main" id="{0B66BF7C-4A26-CE0E-91E0-06DC77858AFC}"/>
              </a:ext>
            </a:extLst>
          </p:cNvPr>
          <p:cNvSpPr>
            <a:spLocks noGrp="1"/>
          </p:cNvSpPr>
          <p:nvPr>
            <p:ph type="sldNum" sz="quarter" idx="12"/>
          </p:nvPr>
        </p:nvSpPr>
        <p:spPr/>
        <p:txBody>
          <a:bodyPr/>
          <a:lstStyle/>
          <a:p>
            <a:fld id="{1F02E24B-C4A1-BE4D-8D03-020F141EC577}" type="slidenum">
              <a:rPr lang="en-US" smtClean="0"/>
              <a:t>3</a:t>
            </a:fld>
            <a:endParaRPr lang="en-US"/>
          </a:p>
        </p:txBody>
      </p:sp>
      <p:sp>
        <p:nvSpPr>
          <p:cNvPr id="11" name="TextBox 10">
            <a:extLst>
              <a:ext uri="{FF2B5EF4-FFF2-40B4-BE49-F238E27FC236}">
                <a16:creationId xmlns:a16="http://schemas.microsoft.com/office/drawing/2014/main" id="{ECA89337-7A37-770D-A070-4CF1890C4F0D}"/>
              </a:ext>
            </a:extLst>
          </p:cNvPr>
          <p:cNvSpPr txBox="1"/>
          <p:nvPr/>
        </p:nvSpPr>
        <p:spPr>
          <a:xfrm>
            <a:off x="838199" y="3553423"/>
            <a:ext cx="7239000" cy="2729337"/>
          </a:xfrm>
          <a:prstGeom prst="rect">
            <a:avLst/>
          </a:prstGeom>
          <a:noFill/>
        </p:spPr>
        <p:txBody>
          <a:bodyPr wrap="square">
            <a:spAutoFit/>
          </a:bodyPr>
          <a:lstStyle/>
          <a:p>
            <a:pPr marL="457200" indent="-457200">
              <a:lnSpc>
                <a:spcPct val="120000"/>
              </a:lnSpc>
              <a:buFont typeface="Wingdings" pitchFamily="2" charset="2"/>
              <a:buChar char="§"/>
            </a:pPr>
            <a:r>
              <a:rPr lang="en-US" sz="1800" b="0" i="0" u="none" strike="noStrike" dirty="0">
                <a:solidFill>
                  <a:srgbClr val="212121"/>
                </a:solidFill>
                <a:effectLst/>
              </a:rPr>
              <a:t>Typically, the most voluminous reports do not explain ‘why’ the domain is considered abusive.</a:t>
            </a:r>
          </a:p>
          <a:p>
            <a:pPr marL="457200" indent="-457200">
              <a:lnSpc>
                <a:spcPct val="120000"/>
              </a:lnSpc>
              <a:buFont typeface="Wingdings" pitchFamily="2" charset="2"/>
              <a:buChar char="§"/>
            </a:pPr>
            <a:r>
              <a:rPr lang="en-US" sz="1800" b="0" i="0" u="none" strike="noStrike" dirty="0">
                <a:solidFill>
                  <a:srgbClr val="212121"/>
                </a:solidFill>
                <a:effectLst/>
              </a:rPr>
              <a:t>Lacks uniform standard of expected evidence.</a:t>
            </a:r>
          </a:p>
          <a:p>
            <a:pPr marL="457200" indent="-457200">
              <a:lnSpc>
                <a:spcPct val="120000"/>
              </a:lnSpc>
              <a:buFont typeface="Wingdings" pitchFamily="2" charset="2"/>
              <a:buChar char="§"/>
            </a:pPr>
            <a:r>
              <a:rPr lang="en-US" dirty="0">
                <a:solidFill>
                  <a:srgbClr val="212121"/>
                </a:solidFill>
              </a:rPr>
              <a:t>Some </a:t>
            </a:r>
            <a:r>
              <a:rPr lang="en-US" sz="1800" dirty="0">
                <a:solidFill>
                  <a:srgbClr val="212121"/>
                </a:solidFill>
              </a:rPr>
              <a:t>blocklist providers even historically have confirmed their list were never intended to ground contractual compliance enforcement.</a:t>
            </a:r>
          </a:p>
          <a:p>
            <a:pPr marL="457200" indent="-457200">
              <a:lnSpc>
                <a:spcPct val="120000"/>
              </a:lnSpc>
              <a:buFont typeface="Wingdings" pitchFamily="2" charset="2"/>
              <a:buChar char="§"/>
            </a:pPr>
            <a:r>
              <a:rPr lang="en-US" sz="1800" dirty="0">
                <a:solidFill>
                  <a:srgbClr val="212121"/>
                </a:solidFill>
              </a:rPr>
              <a:t>I</a:t>
            </a:r>
            <a:r>
              <a:rPr lang="en-US" dirty="0">
                <a:solidFill>
                  <a:srgbClr val="212121"/>
                </a:solidFill>
              </a:rPr>
              <a:t>n an industry however that lacked </a:t>
            </a:r>
            <a:r>
              <a:rPr lang="en-US" sz="1800" dirty="0">
                <a:solidFill>
                  <a:srgbClr val="212121"/>
                </a:solidFill>
              </a:rPr>
              <a:t>viable alternatives, they continue to feature heavily</a:t>
            </a:r>
          </a:p>
          <a:p>
            <a:pPr marL="457200" indent="-457200">
              <a:lnSpc>
                <a:spcPct val="120000"/>
              </a:lnSpc>
              <a:buFont typeface="Wingdings" pitchFamily="2" charset="2"/>
              <a:buChar char="§"/>
            </a:pPr>
            <a:r>
              <a:rPr lang="en-US" b="0" i="0" u="none" strike="noStrike" dirty="0">
                <a:solidFill>
                  <a:srgbClr val="212121"/>
                </a:solidFill>
                <a:effectLst/>
              </a:rPr>
              <a:t>Domains vs URLs – Abusive Use of Platforms </a:t>
            </a:r>
            <a:endParaRPr lang="en-US" sz="1800" b="0" i="0" u="none" strike="noStrike" dirty="0">
              <a:solidFill>
                <a:srgbClr val="212121"/>
              </a:solidFill>
              <a:effectLst/>
            </a:endParaRPr>
          </a:p>
        </p:txBody>
      </p:sp>
      <p:sp>
        <p:nvSpPr>
          <p:cNvPr id="12" name="TextBox 11">
            <a:extLst>
              <a:ext uri="{FF2B5EF4-FFF2-40B4-BE49-F238E27FC236}">
                <a16:creationId xmlns:a16="http://schemas.microsoft.com/office/drawing/2014/main" id="{85FCF431-C68D-4852-B088-0596CE59F1D7}"/>
              </a:ext>
            </a:extLst>
          </p:cNvPr>
          <p:cNvSpPr txBox="1"/>
          <p:nvPr/>
        </p:nvSpPr>
        <p:spPr>
          <a:xfrm>
            <a:off x="8877300" y="2566203"/>
            <a:ext cx="3073400" cy="2862322"/>
          </a:xfrm>
          <a:prstGeom prst="rect">
            <a:avLst/>
          </a:prstGeom>
          <a:noFill/>
        </p:spPr>
        <p:txBody>
          <a:bodyPr wrap="square">
            <a:spAutoFit/>
          </a:bodyPr>
          <a:lstStyle/>
          <a:p>
            <a:pPr algn="ctr"/>
            <a:r>
              <a:rPr lang="en-US" b="1" i="1" dirty="0">
                <a:solidFill>
                  <a:srgbClr val="FF0000"/>
                </a:solidFill>
              </a:rPr>
              <a:t>Allegations of abuse which are either not substantiated, or not capable of being substantiated with evidence from readily available sources are not considered in scope. </a:t>
            </a:r>
          </a:p>
          <a:p>
            <a:pPr algn="ctr"/>
            <a:endParaRPr lang="en-US" b="1" i="1" dirty="0">
              <a:solidFill>
                <a:srgbClr val="FF0000"/>
              </a:solidFill>
            </a:endParaRPr>
          </a:p>
          <a:p>
            <a:pPr algn="ctr"/>
            <a:r>
              <a:rPr lang="en-US" b="1" i="1" dirty="0">
                <a:solidFill>
                  <a:srgbClr val="FF0000"/>
                </a:solidFill>
              </a:rPr>
              <a:t>This MUST be the expectation of the community.</a:t>
            </a:r>
          </a:p>
          <a:p>
            <a:pPr algn="ctr"/>
            <a:r>
              <a:rPr lang="en-US" b="1" i="1" dirty="0">
                <a:solidFill>
                  <a:srgbClr val="FF0000"/>
                </a:solidFill>
              </a:rPr>
              <a:t> </a:t>
            </a:r>
          </a:p>
        </p:txBody>
      </p:sp>
      <p:sp>
        <p:nvSpPr>
          <p:cNvPr id="14" name="TextBox 13">
            <a:extLst>
              <a:ext uri="{FF2B5EF4-FFF2-40B4-BE49-F238E27FC236}">
                <a16:creationId xmlns:a16="http://schemas.microsoft.com/office/drawing/2014/main" id="{5B77BF27-A247-03E5-A8E4-912CAFADFC21}"/>
              </a:ext>
            </a:extLst>
          </p:cNvPr>
          <p:cNvSpPr txBox="1"/>
          <p:nvPr/>
        </p:nvSpPr>
        <p:spPr>
          <a:xfrm>
            <a:off x="838199" y="1370475"/>
            <a:ext cx="8226287" cy="2396938"/>
          </a:xfrm>
          <a:prstGeom prst="rect">
            <a:avLst/>
          </a:prstGeom>
          <a:noFill/>
        </p:spPr>
        <p:txBody>
          <a:bodyPr wrap="square">
            <a:spAutoFit/>
          </a:bodyPr>
          <a:lstStyle/>
          <a:p>
            <a:pPr marL="0" indent="0">
              <a:lnSpc>
                <a:spcPct val="120000"/>
              </a:lnSpc>
              <a:buNone/>
            </a:pPr>
            <a:r>
              <a:rPr lang="en-US" dirty="0">
                <a:solidFill>
                  <a:srgbClr val="212121"/>
                </a:solidFill>
              </a:rPr>
              <a:t>A substantial set of c</a:t>
            </a:r>
            <a:r>
              <a:rPr lang="en-US" dirty="0">
                <a:solidFill>
                  <a:srgbClr val="212121"/>
                </a:solidFill>
                <a:latin typeface="+mn-lt"/>
              </a:rPr>
              <a:t>urrent sources rely solely on metrics based on a single indicator </a:t>
            </a:r>
          </a:p>
          <a:p>
            <a:pPr marL="0" indent="0">
              <a:lnSpc>
                <a:spcPct val="120000"/>
              </a:lnSpc>
              <a:buNone/>
            </a:pPr>
            <a:endParaRPr lang="en-US" dirty="0">
              <a:solidFill>
                <a:srgbClr val="212121"/>
              </a:solidFill>
            </a:endParaRPr>
          </a:p>
          <a:p>
            <a:pPr marL="0" indent="0">
              <a:lnSpc>
                <a:spcPct val="120000"/>
              </a:lnSpc>
              <a:buNone/>
            </a:pPr>
            <a:r>
              <a:rPr lang="en-US" dirty="0">
                <a:solidFill>
                  <a:srgbClr val="212121"/>
                </a:solidFill>
                <a:latin typeface="+mn-lt"/>
              </a:rPr>
              <a:t>‘reports of abuse’ – metrics are basic and express ‘</a:t>
            </a:r>
            <a:r>
              <a:rPr lang="en-US" b="1" dirty="0">
                <a:solidFill>
                  <a:srgbClr val="212121"/>
                </a:solidFill>
                <a:latin typeface="+mn-lt"/>
              </a:rPr>
              <a:t>reports made vs </a:t>
            </a:r>
            <a:r>
              <a:rPr lang="en-US" b="1" i="0" u="none" strike="noStrike" dirty="0">
                <a:solidFill>
                  <a:srgbClr val="212121"/>
                </a:solidFill>
                <a:effectLst/>
                <a:latin typeface="+mn-lt"/>
              </a:rPr>
              <a:t>Domains under Management’</a:t>
            </a:r>
            <a:endParaRPr lang="en-US" dirty="0">
              <a:solidFill>
                <a:srgbClr val="212121"/>
              </a:solidFill>
            </a:endParaRPr>
          </a:p>
          <a:p>
            <a:pPr marL="0" indent="0">
              <a:lnSpc>
                <a:spcPct val="120000"/>
              </a:lnSpc>
              <a:buNone/>
            </a:pPr>
            <a:endParaRPr lang="en-US" dirty="0">
              <a:solidFill>
                <a:srgbClr val="212121"/>
              </a:solidFill>
            </a:endParaRPr>
          </a:p>
          <a:p>
            <a:pPr marL="0" indent="0">
              <a:lnSpc>
                <a:spcPct val="120000"/>
              </a:lnSpc>
              <a:buNone/>
            </a:pPr>
            <a:r>
              <a:rPr lang="en-US" b="0" i="0" u="none" strike="noStrike" dirty="0">
                <a:solidFill>
                  <a:srgbClr val="212121"/>
                </a:solidFill>
                <a:effectLst/>
                <a:latin typeface="+mn-lt"/>
              </a:rPr>
              <a:t>This metric</a:t>
            </a:r>
            <a:r>
              <a:rPr lang="en-US" dirty="0">
                <a:solidFill>
                  <a:srgbClr val="212121"/>
                </a:solidFill>
              </a:rPr>
              <a:t>, to date has been claimed to be </a:t>
            </a:r>
            <a:r>
              <a:rPr lang="en-US" b="0" i="0" u="none" strike="noStrike" dirty="0">
                <a:solidFill>
                  <a:srgbClr val="212121"/>
                </a:solidFill>
                <a:effectLst/>
                <a:latin typeface="+mn-lt"/>
              </a:rPr>
              <a:t>indicative of the “</a:t>
            </a:r>
            <a:r>
              <a:rPr lang="en-US" dirty="0">
                <a:solidFill>
                  <a:srgbClr val="212121"/>
                </a:solidFill>
                <a:latin typeface="+mn-lt"/>
              </a:rPr>
              <a:t>health” of a TLD or Zone. </a:t>
            </a:r>
            <a:endParaRPr lang="en-US" b="0" i="0" u="none" strike="noStrike" dirty="0">
              <a:solidFill>
                <a:srgbClr val="212121"/>
              </a:solidFill>
              <a:effectLst/>
            </a:endParaRPr>
          </a:p>
          <a:p>
            <a:pPr marL="0" indent="0">
              <a:lnSpc>
                <a:spcPct val="120000"/>
              </a:lnSpc>
              <a:buNone/>
            </a:pPr>
            <a:r>
              <a:rPr lang="en-US" b="0" i="0" u="none" strike="noStrike" dirty="0">
                <a:solidFill>
                  <a:srgbClr val="212121"/>
                </a:solidFill>
                <a:effectLst/>
                <a:latin typeface="+mn-lt"/>
              </a:rPr>
              <a:t>.</a:t>
            </a:r>
            <a:endParaRPr lang="en-US" dirty="0">
              <a:latin typeface="+mn-lt"/>
            </a:endParaRPr>
          </a:p>
        </p:txBody>
      </p:sp>
    </p:spTree>
    <p:extLst>
      <p:ext uri="{BB962C8B-B14F-4D97-AF65-F5344CB8AC3E}">
        <p14:creationId xmlns:p14="http://schemas.microsoft.com/office/powerpoint/2010/main" val="10781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78B-0490-1A82-F8A4-AA32D127A9FF}"/>
              </a:ext>
            </a:extLst>
          </p:cNvPr>
          <p:cNvSpPr>
            <a:spLocks noGrp="1"/>
          </p:cNvSpPr>
          <p:nvPr>
            <p:ph type="title"/>
          </p:nvPr>
        </p:nvSpPr>
        <p:spPr/>
        <p:txBody>
          <a:bodyPr/>
          <a:lstStyle/>
          <a:p>
            <a:r>
              <a:rPr lang="en-US">
                <a:solidFill>
                  <a:srgbClr val="212121"/>
                </a:solidFill>
                <a:latin typeface="Calibri" panose="020F0502020204030204" pitchFamily="34" charset="0"/>
              </a:rPr>
              <a:t>‘Reduce the Noise’ – case study</a:t>
            </a:r>
            <a:endParaRPr lang="en-US"/>
          </a:p>
        </p:txBody>
      </p:sp>
      <p:sp>
        <p:nvSpPr>
          <p:cNvPr id="5" name="Slide Number Placeholder 4">
            <a:extLst>
              <a:ext uri="{FF2B5EF4-FFF2-40B4-BE49-F238E27FC236}">
                <a16:creationId xmlns:a16="http://schemas.microsoft.com/office/drawing/2014/main" id="{0B66BF7C-4A26-CE0E-91E0-06DC77858AFC}"/>
              </a:ext>
            </a:extLst>
          </p:cNvPr>
          <p:cNvSpPr>
            <a:spLocks noGrp="1"/>
          </p:cNvSpPr>
          <p:nvPr>
            <p:ph type="sldNum" sz="quarter" idx="12"/>
          </p:nvPr>
        </p:nvSpPr>
        <p:spPr/>
        <p:txBody>
          <a:bodyPr/>
          <a:lstStyle/>
          <a:p>
            <a:fld id="{1F02E24B-C4A1-BE4D-8D03-020F141EC577}" type="slidenum">
              <a:rPr lang="en-US" smtClean="0"/>
              <a:t>4</a:t>
            </a:fld>
            <a:endParaRPr lang="en-US"/>
          </a:p>
        </p:txBody>
      </p:sp>
      <p:graphicFrame>
        <p:nvGraphicFramePr>
          <p:cNvPr id="7" name="Table 6">
            <a:extLst>
              <a:ext uri="{FF2B5EF4-FFF2-40B4-BE49-F238E27FC236}">
                <a16:creationId xmlns:a16="http://schemas.microsoft.com/office/drawing/2014/main" id="{088D10CE-2369-122C-4873-68EB79CF4028}"/>
              </a:ext>
            </a:extLst>
          </p:cNvPr>
          <p:cNvGraphicFramePr>
            <a:graphicFrameLocks noGrp="1"/>
          </p:cNvGraphicFramePr>
          <p:nvPr>
            <p:extLst>
              <p:ext uri="{D42A27DB-BD31-4B8C-83A1-F6EECF244321}">
                <p14:modId xmlns:p14="http://schemas.microsoft.com/office/powerpoint/2010/main" val="625347479"/>
              </p:ext>
            </p:extLst>
          </p:nvPr>
        </p:nvGraphicFramePr>
        <p:xfrm>
          <a:off x="1123950" y="1478280"/>
          <a:ext cx="9944100" cy="1950720"/>
        </p:xfrm>
        <a:graphic>
          <a:graphicData uri="http://schemas.openxmlformats.org/drawingml/2006/table">
            <a:tbl>
              <a:tblPr/>
              <a:tblGrid>
                <a:gridCol w="1988820">
                  <a:extLst>
                    <a:ext uri="{9D8B030D-6E8A-4147-A177-3AD203B41FA5}">
                      <a16:colId xmlns:a16="http://schemas.microsoft.com/office/drawing/2014/main" val="1629592329"/>
                    </a:ext>
                  </a:extLst>
                </a:gridCol>
                <a:gridCol w="1988820">
                  <a:extLst>
                    <a:ext uri="{9D8B030D-6E8A-4147-A177-3AD203B41FA5}">
                      <a16:colId xmlns:a16="http://schemas.microsoft.com/office/drawing/2014/main" val="640504800"/>
                    </a:ext>
                  </a:extLst>
                </a:gridCol>
                <a:gridCol w="1988820">
                  <a:extLst>
                    <a:ext uri="{9D8B030D-6E8A-4147-A177-3AD203B41FA5}">
                      <a16:colId xmlns:a16="http://schemas.microsoft.com/office/drawing/2014/main" val="1670413909"/>
                    </a:ext>
                  </a:extLst>
                </a:gridCol>
                <a:gridCol w="1988820">
                  <a:extLst>
                    <a:ext uri="{9D8B030D-6E8A-4147-A177-3AD203B41FA5}">
                      <a16:colId xmlns:a16="http://schemas.microsoft.com/office/drawing/2014/main" val="1728129579"/>
                    </a:ext>
                  </a:extLst>
                </a:gridCol>
                <a:gridCol w="1988820">
                  <a:extLst>
                    <a:ext uri="{9D8B030D-6E8A-4147-A177-3AD203B41FA5}">
                      <a16:colId xmlns:a16="http://schemas.microsoft.com/office/drawing/2014/main" val="1040778323"/>
                    </a:ext>
                  </a:extLst>
                </a:gridCol>
              </a:tblGrid>
              <a:tr h="605602">
                <a:tc>
                  <a:txBody>
                    <a:bodyPr/>
                    <a:lstStyle/>
                    <a:p>
                      <a:br>
                        <a:rPr lang="en-IE">
                          <a:effectLst/>
                          <a:latin typeface="Helvetica" pitchFamily="2" charset="0"/>
                        </a:rPr>
                      </a:br>
                      <a:endParaRPr lang="en-IE">
                        <a:effectLst/>
                        <a:latin typeface="Helvetica" pitchFamily="2" charset="0"/>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b="1">
                          <a:solidFill>
                            <a:srgbClr val="000000"/>
                          </a:solidFill>
                          <a:effectLst/>
                          <a:latin typeface="Helvetica Neue" panose="02000503000000020004" pitchFamily="2" charset="0"/>
                        </a:rPr>
                        <a:t>Total reports in 6 months (1 source) </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b="1">
                          <a:solidFill>
                            <a:srgbClr val="000000"/>
                          </a:solidFill>
                          <a:effectLst/>
                          <a:latin typeface="Helvetica Neue" panose="02000503000000020004" pitchFamily="2" charset="0"/>
                        </a:rPr>
                        <a:t>“Evidence” located by analyst review</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b="1">
                          <a:solidFill>
                            <a:srgbClr val="000000"/>
                          </a:solidFill>
                          <a:effectLst/>
                          <a:latin typeface="Helvetica Neue" panose="02000503000000020004" pitchFamily="2" charset="0"/>
                        </a:rPr>
                        <a:t>Evidence sufficient to reach thresholds </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b="1">
                          <a:solidFill>
                            <a:srgbClr val="000000"/>
                          </a:solidFill>
                          <a:effectLst/>
                          <a:latin typeface="Helvetica Neue" panose="02000503000000020004" pitchFamily="2" charset="0"/>
                        </a:rPr>
                        <a:t>“Escalation” Yield </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910488"/>
                  </a:ext>
                </a:extLst>
              </a:tr>
              <a:tr h="261365">
                <a:tc>
                  <a:txBody>
                    <a:bodyPr/>
                    <a:lstStyle/>
                    <a:p>
                      <a:r>
                        <a:rPr lang="en-IE" b="1">
                          <a:solidFill>
                            <a:srgbClr val="000000"/>
                          </a:solidFill>
                          <a:effectLst/>
                          <a:latin typeface="Helvetica Neue" panose="02000503000000020004" pitchFamily="2" charset="0"/>
                        </a:rPr>
                        <a:t>Client A </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198,764</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15,940</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8,746</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4.4%</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2242870"/>
                  </a:ext>
                </a:extLst>
              </a:tr>
              <a:tr h="261365">
                <a:tc>
                  <a:txBody>
                    <a:bodyPr/>
                    <a:lstStyle/>
                    <a:p>
                      <a:r>
                        <a:rPr lang="en-IE" b="1">
                          <a:solidFill>
                            <a:srgbClr val="000000"/>
                          </a:solidFill>
                          <a:effectLst/>
                          <a:latin typeface="Helvetica Neue" panose="02000503000000020004" pitchFamily="2" charset="0"/>
                        </a:rPr>
                        <a:t>Client B</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10,773</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280</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119</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1.1%</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913984"/>
                  </a:ext>
                </a:extLst>
              </a:tr>
              <a:tr h="261365">
                <a:tc>
                  <a:txBody>
                    <a:bodyPr/>
                    <a:lstStyle/>
                    <a:p>
                      <a:r>
                        <a:rPr lang="en-IE" b="1">
                          <a:solidFill>
                            <a:srgbClr val="000000"/>
                          </a:solidFill>
                          <a:effectLst/>
                          <a:latin typeface="Helvetica Neue" panose="02000503000000020004" pitchFamily="2" charset="0"/>
                        </a:rPr>
                        <a:t>Client C</a:t>
                      </a:r>
                      <a:endParaRPr lang="en-IE" b="1">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829</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0</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0</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IE">
                          <a:solidFill>
                            <a:srgbClr val="000000"/>
                          </a:solidFill>
                          <a:effectLst/>
                          <a:latin typeface="Helvetica Neue" panose="02000503000000020004" pitchFamily="2" charset="0"/>
                        </a:rPr>
                        <a:t>0</a:t>
                      </a:r>
                      <a:endParaRPr lang="en-IE">
                        <a:effectLst/>
                      </a:endParaRPr>
                    </a:p>
                  </a:txBody>
                  <a:tcPr marL="38100" marR="3810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9948714"/>
                  </a:ext>
                </a:extLst>
              </a:tr>
            </a:tbl>
          </a:graphicData>
        </a:graphic>
      </p:graphicFrame>
      <p:sp>
        <p:nvSpPr>
          <p:cNvPr id="13" name="TextBox 12">
            <a:extLst>
              <a:ext uri="{FF2B5EF4-FFF2-40B4-BE49-F238E27FC236}">
                <a16:creationId xmlns:a16="http://schemas.microsoft.com/office/drawing/2014/main" id="{554B4891-0E61-CD46-524D-BE73FDF3C690}"/>
              </a:ext>
            </a:extLst>
          </p:cNvPr>
          <p:cNvSpPr txBox="1"/>
          <p:nvPr/>
        </p:nvSpPr>
        <p:spPr>
          <a:xfrm>
            <a:off x="279400" y="3660782"/>
            <a:ext cx="11792531" cy="2554545"/>
          </a:xfrm>
          <a:prstGeom prst="rect">
            <a:avLst/>
          </a:prstGeom>
          <a:noFill/>
        </p:spPr>
        <p:txBody>
          <a:bodyPr wrap="square">
            <a:spAutoFit/>
          </a:bodyPr>
          <a:lstStyle/>
          <a:p>
            <a:pPr algn="ctr"/>
            <a:r>
              <a:rPr lang="en-US" sz="2000" b="1"/>
              <a:t>CleanDNS undertook a review of a number of sources, widely referenced and routinely relied upon in industry DNS Abuse metrics. Review went beyond the contractual expected minimum of ”readily available evidence”, cross referencing over 30 additional sources as well as enrichment. </a:t>
            </a:r>
          </a:p>
          <a:p>
            <a:pPr algn="ctr"/>
            <a:endParaRPr lang="en-US" sz="2000" b="1"/>
          </a:p>
          <a:p>
            <a:pPr algn="ctr"/>
            <a:r>
              <a:rPr lang="en-US" sz="2000" b="1"/>
              <a:t> Nearly 210,000 reports across a 6 month period did not reach minimum evidential thresholds for escalation. This source continues to be used readily today as an indicator of ‘bad activity’ </a:t>
            </a:r>
          </a:p>
          <a:p>
            <a:pPr algn="ctr"/>
            <a:endParaRPr lang="en-US" sz="2000" b="1"/>
          </a:p>
          <a:p>
            <a:pPr algn="ctr"/>
            <a:r>
              <a:rPr lang="en-US" sz="2000" b="1">
                <a:solidFill>
                  <a:srgbClr val="C00000"/>
                </a:solidFill>
              </a:rPr>
              <a:t> This doesn’t seem a reliable metric upon which anti- DNS Abuse efforts are measured.  </a:t>
            </a:r>
          </a:p>
        </p:txBody>
      </p:sp>
    </p:spTree>
    <p:extLst>
      <p:ext uri="{BB962C8B-B14F-4D97-AF65-F5344CB8AC3E}">
        <p14:creationId xmlns:p14="http://schemas.microsoft.com/office/powerpoint/2010/main" val="366329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878B-0490-1A82-F8A4-AA32D127A9FF}"/>
              </a:ext>
            </a:extLst>
          </p:cNvPr>
          <p:cNvSpPr>
            <a:spLocks noGrp="1"/>
          </p:cNvSpPr>
          <p:nvPr>
            <p:ph type="title"/>
          </p:nvPr>
        </p:nvSpPr>
        <p:spPr/>
        <p:txBody>
          <a:bodyPr/>
          <a:lstStyle/>
          <a:p>
            <a:r>
              <a:rPr lang="en-US">
                <a:solidFill>
                  <a:srgbClr val="212121"/>
                </a:solidFill>
                <a:latin typeface="Calibri" panose="020F0502020204030204" pitchFamily="34" charset="0"/>
              </a:rPr>
              <a:t>Prompt Action  – Current State of Play</a:t>
            </a:r>
            <a:endParaRPr lang="en-US"/>
          </a:p>
        </p:txBody>
      </p:sp>
      <p:sp>
        <p:nvSpPr>
          <p:cNvPr id="5" name="Slide Number Placeholder 4">
            <a:extLst>
              <a:ext uri="{FF2B5EF4-FFF2-40B4-BE49-F238E27FC236}">
                <a16:creationId xmlns:a16="http://schemas.microsoft.com/office/drawing/2014/main" id="{0B66BF7C-4A26-CE0E-91E0-06DC77858AFC}"/>
              </a:ext>
            </a:extLst>
          </p:cNvPr>
          <p:cNvSpPr>
            <a:spLocks noGrp="1"/>
          </p:cNvSpPr>
          <p:nvPr>
            <p:ph type="sldNum" sz="quarter" idx="12"/>
          </p:nvPr>
        </p:nvSpPr>
        <p:spPr/>
        <p:txBody>
          <a:bodyPr/>
          <a:lstStyle/>
          <a:p>
            <a:fld id="{1F02E24B-C4A1-BE4D-8D03-020F141EC577}" type="slidenum">
              <a:rPr lang="en-US" smtClean="0"/>
              <a:t>5</a:t>
            </a:fld>
            <a:endParaRPr lang="en-US"/>
          </a:p>
        </p:txBody>
      </p:sp>
      <p:sp>
        <p:nvSpPr>
          <p:cNvPr id="12" name="TextBox 11">
            <a:extLst>
              <a:ext uri="{FF2B5EF4-FFF2-40B4-BE49-F238E27FC236}">
                <a16:creationId xmlns:a16="http://schemas.microsoft.com/office/drawing/2014/main" id="{85FCF431-C68D-4852-B088-0596CE59F1D7}"/>
              </a:ext>
            </a:extLst>
          </p:cNvPr>
          <p:cNvSpPr txBox="1"/>
          <p:nvPr/>
        </p:nvSpPr>
        <p:spPr>
          <a:xfrm>
            <a:off x="8877300" y="2566203"/>
            <a:ext cx="3073400" cy="2585323"/>
          </a:xfrm>
          <a:prstGeom prst="rect">
            <a:avLst/>
          </a:prstGeom>
          <a:noFill/>
        </p:spPr>
        <p:txBody>
          <a:bodyPr wrap="square">
            <a:spAutoFit/>
          </a:bodyPr>
          <a:lstStyle/>
          <a:p>
            <a:pPr algn="ctr"/>
            <a:r>
              <a:rPr lang="en-US" b="1" i="1">
                <a:solidFill>
                  <a:srgbClr val="FF0000"/>
                </a:solidFill>
              </a:rPr>
              <a:t>Metrics must provide the whole picture, not just one (sensationalist?) facet. </a:t>
            </a:r>
          </a:p>
          <a:p>
            <a:pPr algn="ctr"/>
            <a:endParaRPr lang="en-US" b="1" i="1">
              <a:solidFill>
                <a:srgbClr val="FF0000"/>
              </a:solidFill>
            </a:endParaRPr>
          </a:p>
          <a:p>
            <a:pPr algn="ctr"/>
            <a:r>
              <a:rPr lang="en-US" b="1" i="1">
                <a:solidFill>
                  <a:srgbClr val="FF0000"/>
                </a:solidFill>
              </a:rPr>
              <a:t>Impact of the harms, and the operator’s response to that harm is a far fairer metric to consider in a ‘compliance’ context </a:t>
            </a:r>
          </a:p>
        </p:txBody>
      </p:sp>
      <p:sp>
        <p:nvSpPr>
          <p:cNvPr id="4" name="TextBox 3">
            <a:extLst>
              <a:ext uri="{FF2B5EF4-FFF2-40B4-BE49-F238E27FC236}">
                <a16:creationId xmlns:a16="http://schemas.microsoft.com/office/drawing/2014/main" id="{D7669802-3AC1-3018-F92D-FF57C9CD7FCD}"/>
              </a:ext>
            </a:extLst>
          </p:cNvPr>
          <p:cNvSpPr txBox="1"/>
          <p:nvPr/>
        </p:nvSpPr>
        <p:spPr>
          <a:xfrm>
            <a:off x="495300" y="1701800"/>
            <a:ext cx="8255000" cy="3970318"/>
          </a:xfrm>
          <a:prstGeom prst="rect">
            <a:avLst/>
          </a:prstGeom>
          <a:noFill/>
        </p:spPr>
        <p:txBody>
          <a:bodyPr wrap="square" rtlCol="0">
            <a:spAutoFit/>
          </a:bodyPr>
          <a:lstStyle/>
          <a:p>
            <a:r>
              <a:rPr lang="en-US"/>
              <a:t>With the exception of the DNSAI Compass, current abuse metrics completely ignore both observed mitigation and the time such mitigation took. </a:t>
            </a:r>
          </a:p>
          <a:p>
            <a:endParaRPr lang="en-US"/>
          </a:p>
          <a:p>
            <a:r>
              <a:rPr lang="en-US"/>
              <a:t>The preferred focus is report the volume of perceived bad, but not expend the effort to assess the resultant effort and good of the relevant service provider. </a:t>
            </a:r>
          </a:p>
          <a:p>
            <a:endParaRPr lang="en-US"/>
          </a:p>
          <a:p>
            <a:endParaRPr lang="en-US"/>
          </a:p>
          <a:p>
            <a:endParaRPr lang="en-US"/>
          </a:p>
          <a:p>
            <a:endParaRPr lang="en-US"/>
          </a:p>
          <a:p>
            <a:pPr algn="ctr"/>
            <a:r>
              <a:rPr lang="en-US" b="1">
                <a:solidFill>
                  <a:srgbClr val="002060"/>
                </a:solidFill>
              </a:rPr>
              <a:t>100 domains being reported as appearing on a blocklist – no content or evidence of abusive activity</a:t>
            </a:r>
          </a:p>
          <a:p>
            <a:pPr algn="ctr"/>
            <a:r>
              <a:rPr lang="en-US" b="1">
                <a:solidFill>
                  <a:srgbClr val="002060"/>
                </a:solidFill>
              </a:rPr>
              <a:t>- vs</a:t>
            </a:r>
            <a:r>
              <a:rPr lang="en-US">
                <a:solidFill>
                  <a:srgbClr val="002060"/>
                </a:solidFill>
              </a:rPr>
              <a:t> -</a:t>
            </a:r>
          </a:p>
          <a:p>
            <a:pPr algn="ctr"/>
            <a:r>
              <a:rPr lang="en-US" b="1">
                <a:solidFill>
                  <a:srgbClr val="002060"/>
                </a:solidFill>
              </a:rPr>
              <a:t>1 domain actively involved in a phishing campaign the customers of  a bank reported, evidenced and actioned within hours </a:t>
            </a:r>
          </a:p>
        </p:txBody>
      </p:sp>
    </p:spTree>
    <p:extLst>
      <p:ext uri="{BB962C8B-B14F-4D97-AF65-F5344CB8AC3E}">
        <p14:creationId xmlns:p14="http://schemas.microsoft.com/office/powerpoint/2010/main" val="333802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D527-DC48-D6E1-8B2C-B27959D86D7B}"/>
              </a:ext>
            </a:extLst>
          </p:cNvPr>
          <p:cNvSpPr>
            <a:spLocks noGrp="1"/>
          </p:cNvSpPr>
          <p:nvPr>
            <p:ph type="title"/>
          </p:nvPr>
        </p:nvSpPr>
        <p:spPr/>
        <p:txBody>
          <a:bodyPr/>
          <a:lstStyle/>
          <a:p>
            <a:r>
              <a:rPr lang="en-US"/>
              <a:t>Time to Live - TTL</a:t>
            </a:r>
          </a:p>
        </p:txBody>
      </p:sp>
      <p:sp>
        <p:nvSpPr>
          <p:cNvPr id="3" name="Content Placeholder 2">
            <a:extLst>
              <a:ext uri="{FF2B5EF4-FFF2-40B4-BE49-F238E27FC236}">
                <a16:creationId xmlns:a16="http://schemas.microsoft.com/office/drawing/2014/main" id="{E6C56A21-DF0A-A2C5-4604-243D8FFA1D62}"/>
              </a:ext>
            </a:extLst>
          </p:cNvPr>
          <p:cNvSpPr>
            <a:spLocks noGrp="1"/>
          </p:cNvSpPr>
          <p:nvPr>
            <p:ph sz="half" idx="1"/>
          </p:nvPr>
        </p:nvSpPr>
        <p:spPr>
          <a:xfrm>
            <a:off x="838199" y="2534478"/>
            <a:ext cx="9578545" cy="3733146"/>
          </a:xfrm>
        </p:spPr>
        <p:txBody>
          <a:bodyPr>
            <a:normAutofit fontScale="77500" lnSpcReduction="20000"/>
          </a:bodyPr>
          <a:lstStyle/>
          <a:p>
            <a:pPr marL="0" indent="0">
              <a:spcBef>
                <a:spcPts val="0"/>
              </a:spcBef>
              <a:spcAft>
                <a:spcPts val="0"/>
              </a:spcAft>
              <a:buNone/>
            </a:pPr>
            <a:r>
              <a:rPr lang="en-US" b="0" i="0" u="none" strike="noStrike" dirty="0">
                <a:solidFill>
                  <a:srgbClr val="212121"/>
                </a:solidFill>
                <a:effectLst/>
                <a:latin typeface="Aptos" panose="020B0004020202020204" pitchFamily="34" charset="0"/>
              </a:rPr>
              <a:t>Reducing Harms is the key measurement Point for the success of the DNS Abuse Amendments also </a:t>
            </a:r>
          </a:p>
          <a:p>
            <a:pPr marL="0" indent="0">
              <a:spcBef>
                <a:spcPts val="0"/>
              </a:spcBef>
              <a:spcAft>
                <a:spcPts val="0"/>
              </a:spcAft>
              <a:buNone/>
            </a:pPr>
            <a:endParaRPr lang="en-US" b="0" i="0" u="none" strike="noStrike" dirty="0">
              <a:solidFill>
                <a:srgbClr val="212121"/>
              </a:solidFill>
              <a:effectLst/>
              <a:latin typeface="Aptos" panose="020B0004020202020204" pitchFamily="34" charset="0"/>
            </a:endParaRPr>
          </a:p>
          <a:p>
            <a:pPr marL="0" indent="0">
              <a:spcBef>
                <a:spcPts val="0"/>
              </a:spcBef>
              <a:spcAft>
                <a:spcPts val="0"/>
              </a:spcAft>
              <a:buNone/>
            </a:pPr>
            <a:r>
              <a:rPr lang="en-US" dirty="0">
                <a:solidFill>
                  <a:srgbClr val="212121"/>
                </a:solidFill>
                <a:latin typeface="Aptos" panose="020B0004020202020204" pitchFamily="34" charset="0"/>
              </a:rPr>
              <a:t>Reducing uptime or “time to live” helps determine the impact and effectiveness of any abuse/harms reduction program.</a:t>
            </a:r>
          </a:p>
          <a:p>
            <a:pPr marL="0" indent="0">
              <a:spcBef>
                <a:spcPts val="0"/>
              </a:spcBef>
              <a:spcAft>
                <a:spcPts val="0"/>
              </a:spcAft>
              <a:buNone/>
            </a:pPr>
            <a:endParaRPr lang="en-US" dirty="0">
              <a:solidFill>
                <a:srgbClr val="212121"/>
              </a:solidFill>
              <a:latin typeface="Aptos" panose="020B0004020202020204" pitchFamily="34" charset="0"/>
            </a:endParaRPr>
          </a:p>
          <a:p>
            <a:pPr marL="0" indent="0">
              <a:spcBef>
                <a:spcPts val="0"/>
              </a:spcBef>
              <a:spcAft>
                <a:spcPts val="0"/>
              </a:spcAft>
              <a:buNone/>
            </a:pPr>
            <a:r>
              <a:rPr lang="en-US" b="1" i="0" u="none" strike="noStrike" dirty="0">
                <a:solidFill>
                  <a:srgbClr val="212121"/>
                </a:solidFill>
                <a:effectLst/>
                <a:latin typeface="Aptos" panose="020B0004020202020204" pitchFamily="34" charset="0"/>
              </a:rPr>
              <a:t>Time Measurements:</a:t>
            </a:r>
          </a:p>
          <a:p>
            <a:pPr marL="0" indent="0">
              <a:spcBef>
                <a:spcPts val="0"/>
              </a:spcBef>
              <a:spcAft>
                <a:spcPts val="0"/>
              </a:spcAft>
              <a:buNone/>
            </a:pPr>
            <a:endParaRPr lang="en-US" b="0" i="0" u="none" strike="noStrike" dirty="0">
              <a:solidFill>
                <a:srgbClr val="212121"/>
              </a:solidFill>
              <a:effectLst/>
              <a:latin typeface="Aptos" panose="020B0004020202020204" pitchFamily="34" charset="0"/>
            </a:endParaRPr>
          </a:p>
          <a:p>
            <a:pPr marL="342900" indent="-342900">
              <a:spcBef>
                <a:spcPts val="0"/>
              </a:spcBef>
              <a:spcAft>
                <a:spcPts val="0"/>
              </a:spcAft>
            </a:pPr>
            <a:r>
              <a:rPr lang="en-US" b="0" i="0" u="none" strike="noStrike" dirty="0">
                <a:solidFill>
                  <a:srgbClr val="212121"/>
                </a:solidFill>
                <a:effectLst/>
                <a:latin typeface="Aptos" panose="020B0004020202020204" pitchFamily="34" charset="0"/>
              </a:rPr>
              <a:t>first appearing on a block list -&gt; mitigated</a:t>
            </a:r>
          </a:p>
          <a:p>
            <a:pPr marL="342900" indent="-342900">
              <a:spcBef>
                <a:spcPts val="0"/>
              </a:spcBef>
              <a:spcAft>
                <a:spcPts val="0"/>
              </a:spcAft>
            </a:pPr>
            <a:r>
              <a:rPr lang="en-US" b="0" i="0" u="none" strike="noStrike" dirty="0">
                <a:solidFill>
                  <a:srgbClr val="212121"/>
                </a:solidFill>
                <a:effectLst/>
                <a:latin typeface="Aptos" panose="020B0004020202020204" pitchFamily="34" charset="0"/>
              </a:rPr>
              <a:t>first being reported (and after confirming actionable evidence) -&gt; mitigated</a:t>
            </a:r>
          </a:p>
          <a:p>
            <a:pPr marL="342900" indent="-342900">
              <a:spcBef>
                <a:spcPts val="0"/>
              </a:spcBef>
              <a:spcAft>
                <a:spcPts val="0"/>
              </a:spcAft>
            </a:pPr>
            <a:r>
              <a:rPr lang="en-US" b="0" i="0" u="none" strike="noStrike" dirty="0">
                <a:solidFill>
                  <a:srgbClr val="212121"/>
                </a:solidFill>
                <a:effectLst/>
                <a:latin typeface="Aptos" panose="020B0004020202020204" pitchFamily="34" charset="0"/>
              </a:rPr>
              <a:t>Also measure remediation that occurs before existing sources even see it (ingest/prompt action)</a:t>
            </a:r>
          </a:p>
          <a:p>
            <a:pPr marL="0" indent="0">
              <a:spcBef>
                <a:spcPts val="0"/>
              </a:spcBef>
              <a:spcAft>
                <a:spcPts val="0"/>
              </a:spcAft>
              <a:buNone/>
            </a:pPr>
            <a:endParaRPr lang="en-US" b="0" i="0" u="none" strike="noStrike" dirty="0">
              <a:solidFill>
                <a:srgbClr val="212121"/>
              </a:solidFill>
              <a:effectLst/>
              <a:latin typeface="Aptos" panose="020B0004020202020204" pitchFamily="34" charset="0"/>
            </a:endParaRPr>
          </a:p>
          <a:p>
            <a:pPr marL="0" indent="0">
              <a:spcBef>
                <a:spcPts val="0"/>
              </a:spcBef>
              <a:spcAft>
                <a:spcPts val="0"/>
              </a:spcAft>
              <a:buNone/>
            </a:pPr>
            <a:r>
              <a:rPr lang="en-US" b="0" i="0" u="none" strike="noStrike" dirty="0">
                <a:solidFill>
                  <a:srgbClr val="212121"/>
                </a:solidFill>
                <a:effectLst/>
                <a:latin typeface="Aptos" panose="020B0004020202020204" pitchFamily="34" charset="0"/>
              </a:rPr>
              <a:t>The key benefit is that this provides a very repeatable measurement. Being able to </a:t>
            </a:r>
            <a:r>
              <a:rPr lang="en-US" dirty="0">
                <a:solidFill>
                  <a:srgbClr val="212121"/>
                </a:solidFill>
                <a:latin typeface="Aptos" panose="020B0004020202020204" pitchFamily="34" charset="0"/>
              </a:rPr>
              <a:t>focus on reducing this time </a:t>
            </a:r>
            <a:r>
              <a:rPr lang="en-US" b="0" i="0" u="none" strike="noStrike" dirty="0">
                <a:solidFill>
                  <a:srgbClr val="212121"/>
                </a:solidFill>
                <a:effectLst/>
                <a:latin typeface="Aptos" panose="020B0004020202020204" pitchFamily="34" charset="0"/>
              </a:rPr>
              <a:t>allows for improvements in process to have large impacts.</a:t>
            </a:r>
          </a:p>
          <a:p>
            <a:pPr marL="0" indent="0">
              <a:spcBef>
                <a:spcPts val="0"/>
              </a:spcBef>
              <a:spcAft>
                <a:spcPts val="0"/>
              </a:spcAft>
              <a:buNone/>
            </a:pPr>
            <a:endParaRPr lang="en-US" dirty="0"/>
          </a:p>
        </p:txBody>
      </p:sp>
      <p:sp>
        <p:nvSpPr>
          <p:cNvPr id="5" name="Slide Number Placeholder 4">
            <a:extLst>
              <a:ext uri="{FF2B5EF4-FFF2-40B4-BE49-F238E27FC236}">
                <a16:creationId xmlns:a16="http://schemas.microsoft.com/office/drawing/2014/main" id="{78E6AF44-5600-1FEF-F91F-0CA5E997A6CF}"/>
              </a:ext>
            </a:extLst>
          </p:cNvPr>
          <p:cNvSpPr>
            <a:spLocks noGrp="1"/>
          </p:cNvSpPr>
          <p:nvPr>
            <p:ph type="sldNum" sz="quarter" idx="12"/>
          </p:nvPr>
        </p:nvSpPr>
        <p:spPr/>
        <p:txBody>
          <a:bodyPr/>
          <a:lstStyle/>
          <a:p>
            <a:fld id="{1F02E24B-C4A1-BE4D-8D03-020F141EC577}" type="slidenum">
              <a:rPr lang="en-US" smtClean="0"/>
              <a:t>6</a:t>
            </a:fld>
            <a:endParaRPr lang="en-US"/>
          </a:p>
        </p:txBody>
      </p:sp>
      <p:sp>
        <p:nvSpPr>
          <p:cNvPr id="7" name="Text Placeholder 6">
            <a:extLst>
              <a:ext uri="{FF2B5EF4-FFF2-40B4-BE49-F238E27FC236}">
                <a16:creationId xmlns:a16="http://schemas.microsoft.com/office/drawing/2014/main" id="{F29EB95A-182B-253F-E2E9-049EF387EDFA}"/>
              </a:ext>
            </a:extLst>
          </p:cNvPr>
          <p:cNvSpPr>
            <a:spLocks noGrp="1"/>
          </p:cNvSpPr>
          <p:nvPr>
            <p:ph type="body" idx="14"/>
          </p:nvPr>
        </p:nvSpPr>
        <p:spPr>
          <a:xfrm>
            <a:off x="838200" y="1373848"/>
            <a:ext cx="9912178" cy="1024967"/>
          </a:xfrm>
        </p:spPr>
        <p:txBody>
          <a:bodyPr>
            <a:normAutofit fontScale="85000" lnSpcReduction="20000"/>
          </a:bodyPr>
          <a:lstStyle/>
          <a:p>
            <a:r>
              <a:rPr lang="en-US" b="0" i="0" u="none" strike="noStrike" dirty="0">
                <a:solidFill>
                  <a:srgbClr val="00B050"/>
                </a:solidFill>
                <a:effectLst/>
                <a:latin typeface="Aptos" panose="020B0004020202020204" pitchFamily="34" charset="0"/>
              </a:rPr>
              <a:t>As per </a:t>
            </a:r>
            <a:r>
              <a:rPr lang="en-US" b="0" i="0" u="sng" dirty="0">
                <a:solidFill>
                  <a:schemeClr val="accent2"/>
                </a:solidFill>
                <a:effectLst/>
                <a:latin typeface="Aptos" panose="020B0004020202020204" pitchFamily="34" charset="0"/>
                <a:hlinkClick r:id="rId3" tooltip="https://www.icann.org/en/system/files/files/sac-115-en.pdf">
                  <a:extLst>
                    <a:ext uri="{A12FA001-AC4F-418D-AE19-62706E023703}">
                      <ahyp:hlinkClr xmlns:ahyp="http://schemas.microsoft.com/office/drawing/2018/hyperlinkcolor" val="tx"/>
                    </a:ext>
                  </a:extLst>
                </a:hlinkClick>
              </a:rPr>
              <a:t>SSAC 115</a:t>
            </a:r>
            <a:r>
              <a:rPr lang="en-US" b="0" i="0" u="none" strike="noStrike" dirty="0">
                <a:solidFill>
                  <a:schemeClr val="accent2"/>
                </a:solidFill>
                <a:effectLst/>
                <a:latin typeface="Aptos" panose="020B0004020202020204" pitchFamily="34" charset="0"/>
              </a:rPr>
              <a:t> </a:t>
            </a:r>
            <a:r>
              <a:rPr lang="en-US" b="0" i="0" u="none" strike="noStrike" dirty="0">
                <a:solidFill>
                  <a:srgbClr val="00B050"/>
                </a:solidFill>
                <a:effectLst/>
                <a:latin typeface="Aptos" panose="020B0004020202020204" pitchFamily="34" charset="0"/>
              </a:rPr>
              <a:t>reporting to primary point of responsibility to act on the harm is a key element to reducing this time as it prevents the time taken in transferring the report between parties.  Additionally, and most important, it reduces potential harms.</a:t>
            </a:r>
            <a:endParaRPr lang="en-US" dirty="0">
              <a:solidFill>
                <a:srgbClr val="00B050"/>
              </a:solidFill>
            </a:endParaRPr>
          </a:p>
        </p:txBody>
      </p:sp>
    </p:spTree>
    <p:extLst>
      <p:ext uri="{BB962C8B-B14F-4D97-AF65-F5344CB8AC3E}">
        <p14:creationId xmlns:p14="http://schemas.microsoft.com/office/powerpoint/2010/main" val="92494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7B1F33-713A-F7F2-6A31-451009F9D07D}"/>
              </a:ext>
            </a:extLst>
          </p:cNvPr>
          <p:cNvSpPr>
            <a:spLocks noGrp="1"/>
          </p:cNvSpPr>
          <p:nvPr>
            <p:ph type="sldNum" sz="quarter" idx="12"/>
          </p:nvPr>
        </p:nvSpPr>
        <p:spPr/>
        <p:txBody>
          <a:bodyPr/>
          <a:lstStyle/>
          <a:p>
            <a:fld id="{1F02E24B-C4A1-BE4D-8D03-020F141EC577}" type="slidenum">
              <a:rPr lang="en-US" smtClean="0"/>
              <a:t>7</a:t>
            </a:fld>
            <a:endParaRPr lang="en-US"/>
          </a:p>
        </p:txBody>
      </p:sp>
      <p:sp>
        <p:nvSpPr>
          <p:cNvPr id="10" name="TextBox 9">
            <a:extLst>
              <a:ext uri="{FF2B5EF4-FFF2-40B4-BE49-F238E27FC236}">
                <a16:creationId xmlns:a16="http://schemas.microsoft.com/office/drawing/2014/main" id="{F18E4470-6916-AA66-10BE-E42D7242193B}"/>
              </a:ext>
            </a:extLst>
          </p:cNvPr>
          <p:cNvSpPr txBox="1"/>
          <p:nvPr/>
        </p:nvSpPr>
        <p:spPr>
          <a:xfrm>
            <a:off x="4038600" y="1520207"/>
            <a:ext cx="7452995" cy="4661932"/>
          </a:xfrm>
          <a:prstGeom prst="rect">
            <a:avLst/>
          </a:prstGeom>
          <a:noFill/>
        </p:spPr>
        <p:txBody>
          <a:bodyPr wrap="square" anchor="t">
            <a:normAutofit fontScale="85000" lnSpcReduction="20000"/>
          </a:bodyPr>
          <a:lstStyle/>
          <a:p>
            <a:pPr>
              <a:lnSpc>
                <a:spcPct val="90000"/>
              </a:lnSpc>
              <a:spcAft>
                <a:spcPts val="600"/>
              </a:spcAft>
            </a:pPr>
            <a:r>
              <a:rPr lang="en-US" dirty="0"/>
              <a:t>Post the DNS Abuse amendments we need to support a fairer assessment of DNS Abuse. There are clear expectations on the Contracted Parties and ICANN, voluntarily assumed, however these will only be achieved with a  reset and change of ’status quo’ to achieve the community’s shared goals:</a:t>
            </a:r>
          </a:p>
          <a:p>
            <a:pPr>
              <a:lnSpc>
                <a:spcPct val="90000"/>
              </a:lnSpc>
              <a:spcAft>
                <a:spcPts val="600"/>
              </a:spcAft>
            </a:pPr>
            <a:endParaRPr lang="en-US" sz="1600" dirty="0"/>
          </a:p>
          <a:p>
            <a:pPr lvl="1">
              <a:lnSpc>
                <a:spcPct val="90000"/>
              </a:lnSpc>
              <a:spcAft>
                <a:spcPts val="600"/>
              </a:spcAft>
            </a:pPr>
            <a:r>
              <a:rPr lang="en-US" sz="1900" b="1" dirty="0"/>
              <a:t>Cease reliance on unsuitable sources</a:t>
            </a:r>
          </a:p>
          <a:p>
            <a:pPr lvl="2">
              <a:lnSpc>
                <a:spcPct val="90000"/>
              </a:lnSpc>
              <a:spcAft>
                <a:spcPts val="600"/>
              </a:spcAft>
            </a:pPr>
            <a:r>
              <a:rPr lang="en-US" sz="1600" dirty="0"/>
              <a:t>Unevidenced sources generate excessive ‘noise’ and tend to detract from realizing broader DNS abuse goals. Priority must now be placed on suitable source curation. Expending excessive resources to find needles in the digital haystacks of an unsuitable source, needs to stop. </a:t>
            </a:r>
          </a:p>
          <a:p>
            <a:pPr lvl="1">
              <a:lnSpc>
                <a:spcPct val="90000"/>
              </a:lnSpc>
              <a:spcAft>
                <a:spcPts val="600"/>
              </a:spcAft>
            </a:pPr>
            <a:endParaRPr lang="en-US" sz="1600" b="1" dirty="0"/>
          </a:p>
          <a:p>
            <a:pPr lvl="1">
              <a:lnSpc>
                <a:spcPct val="90000"/>
              </a:lnSpc>
              <a:spcAft>
                <a:spcPts val="600"/>
              </a:spcAft>
            </a:pPr>
            <a:r>
              <a:rPr lang="en-US" sz="1600" b="1" dirty="0"/>
              <a:t>Create and apply real reporting standards</a:t>
            </a:r>
          </a:p>
          <a:p>
            <a:pPr lvl="1">
              <a:lnSpc>
                <a:spcPct val="90000"/>
              </a:lnSpc>
              <a:spcAft>
                <a:spcPts val="600"/>
              </a:spcAft>
            </a:pPr>
            <a:r>
              <a:rPr lang="en-US" sz="1600" dirty="0"/>
              <a:t>	Current means of reporting success (and failures) are simply too basic, and are 	incompatible the intention of the DNS Abuse amendments. Move away from 	reliance on ”number of reports”, and measure instead, the number of actionable 	reports, the appropriate actions taken (not just suspensions, but escalations, 	interventions, registrant support, and other interventions that the vast majority 	of current reporting wholly ignores</a:t>
            </a:r>
          </a:p>
          <a:p>
            <a:pPr lvl="1">
              <a:lnSpc>
                <a:spcPct val="90000"/>
              </a:lnSpc>
              <a:spcAft>
                <a:spcPts val="600"/>
              </a:spcAft>
            </a:pPr>
            <a:endParaRPr lang="en-US" sz="1600" b="1" dirty="0"/>
          </a:p>
          <a:p>
            <a:pPr lvl="1">
              <a:lnSpc>
                <a:spcPct val="90000"/>
              </a:lnSpc>
              <a:spcAft>
                <a:spcPts val="600"/>
              </a:spcAft>
            </a:pPr>
            <a:r>
              <a:rPr lang="en-US" sz="1600" b="1" dirty="0"/>
              <a:t>Address the dire need for greater interoperability and full stack accountability </a:t>
            </a:r>
          </a:p>
          <a:p>
            <a:pPr lvl="2">
              <a:lnSpc>
                <a:spcPct val="90000"/>
              </a:lnSpc>
              <a:spcAft>
                <a:spcPts val="600"/>
              </a:spcAft>
            </a:pPr>
            <a:r>
              <a:rPr lang="en-US" sz="1600" dirty="0"/>
              <a:t>As per SAC115 – interoperability between more layers of the internet stack, and not just focus on registries and registrars must be pursued. Registries and Registrars do not bear the entire responsibility for Online Abuse – Although continuing to unify and improve, we also need to concertedly broaden this conversation to a full stack approach (hosting, platforms, CDNs etc.).  </a:t>
            </a:r>
          </a:p>
          <a:p>
            <a:pPr marL="822960" lvl="2">
              <a:lnSpc>
                <a:spcPct val="90000"/>
              </a:lnSpc>
              <a:spcAft>
                <a:spcPts val="600"/>
              </a:spcAft>
            </a:pPr>
            <a:endParaRPr lang="en-US" sz="1500" dirty="0"/>
          </a:p>
          <a:p>
            <a:pPr marL="365760" lvl="1" indent="0">
              <a:lnSpc>
                <a:spcPct val="90000"/>
              </a:lnSpc>
              <a:spcAft>
                <a:spcPts val="600"/>
              </a:spcAft>
              <a:buNone/>
            </a:pPr>
            <a:endParaRPr lang="en-US" sz="1500" dirty="0"/>
          </a:p>
          <a:p>
            <a:pPr lvl="1">
              <a:lnSpc>
                <a:spcPct val="90000"/>
              </a:lnSpc>
              <a:spcAft>
                <a:spcPts val="600"/>
              </a:spcAft>
            </a:pPr>
            <a:endParaRPr lang="en-US" sz="1500" dirty="0"/>
          </a:p>
        </p:txBody>
      </p:sp>
      <p:sp>
        <p:nvSpPr>
          <p:cNvPr id="11" name="Text Placeholder 6">
            <a:extLst>
              <a:ext uri="{FF2B5EF4-FFF2-40B4-BE49-F238E27FC236}">
                <a16:creationId xmlns:a16="http://schemas.microsoft.com/office/drawing/2014/main" id="{57792E74-6330-ACCB-D3F6-83F4715C71F0}"/>
              </a:ext>
            </a:extLst>
          </p:cNvPr>
          <p:cNvSpPr>
            <a:spLocks noGrp="1"/>
          </p:cNvSpPr>
          <p:nvPr>
            <p:ph type="title"/>
          </p:nvPr>
        </p:nvSpPr>
        <p:spPr>
          <a:xfrm>
            <a:off x="481940" y="1675845"/>
            <a:ext cx="3200400" cy="1371010"/>
          </a:xfrm>
        </p:spPr>
        <p:txBody>
          <a:bodyPr wrap="square" anchor="t">
            <a:normAutofit/>
          </a:bodyPr>
          <a:lstStyle/>
          <a:p>
            <a:pPr algn="ctr">
              <a:lnSpc>
                <a:spcPct val="104000"/>
              </a:lnSpc>
            </a:pPr>
            <a:r>
              <a:rPr lang="en-US" sz="2000" i="1"/>
              <a:t>We cannot keep doing the same thing and expect a different result </a:t>
            </a:r>
          </a:p>
        </p:txBody>
      </p:sp>
      <p:sp>
        <p:nvSpPr>
          <p:cNvPr id="12" name="TextBox 11">
            <a:extLst>
              <a:ext uri="{FF2B5EF4-FFF2-40B4-BE49-F238E27FC236}">
                <a16:creationId xmlns:a16="http://schemas.microsoft.com/office/drawing/2014/main" id="{4CDC0041-62C2-21A6-919D-85D72F722C3A}"/>
              </a:ext>
            </a:extLst>
          </p:cNvPr>
          <p:cNvSpPr txBox="1"/>
          <p:nvPr/>
        </p:nvSpPr>
        <p:spPr>
          <a:xfrm>
            <a:off x="838200" y="355426"/>
            <a:ext cx="6221318" cy="646331"/>
          </a:xfrm>
          <a:prstGeom prst="rect">
            <a:avLst/>
          </a:prstGeom>
          <a:noFill/>
        </p:spPr>
        <p:txBody>
          <a:bodyPr wrap="none" rtlCol="0">
            <a:spAutoFit/>
          </a:bodyPr>
          <a:lstStyle/>
          <a:p>
            <a:r>
              <a:rPr lang="en-US" sz="3600" b="1">
                <a:solidFill>
                  <a:schemeClr val="accent5"/>
                </a:solidFill>
              </a:rPr>
              <a:t>Necessary Changes for Success  </a:t>
            </a:r>
          </a:p>
        </p:txBody>
      </p:sp>
      <p:pic>
        <p:nvPicPr>
          <p:cNvPr id="13" name="Picture 12">
            <a:extLst>
              <a:ext uri="{FF2B5EF4-FFF2-40B4-BE49-F238E27FC236}">
                <a16:creationId xmlns:a16="http://schemas.microsoft.com/office/drawing/2014/main" id="{89DA2F27-DD4F-582A-BDBF-D0D671F11A19}"/>
              </a:ext>
            </a:extLst>
          </p:cNvPr>
          <p:cNvPicPr>
            <a:picLocks noChangeAspect="1"/>
          </p:cNvPicPr>
          <p:nvPr/>
        </p:nvPicPr>
        <p:blipFill>
          <a:blip r:embed="rId2"/>
          <a:stretch>
            <a:fillRect/>
          </a:stretch>
        </p:blipFill>
        <p:spPr>
          <a:xfrm>
            <a:off x="354281" y="3046855"/>
            <a:ext cx="3455719" cy="3455719"/>
          </a:xfrm>
          <a:prstGeom prst="rect">
            <a:avLst/>
          </a:prstGeom>
          <a:effectLst>
            <a:softEdge rad="87322"/>
          </a:effectLst>
        </p:spPr>
      </p:pic>
    </p:spTree>
    <p:extLst>
      <p:ext uri="{BB962C8B-B14F-4D97-AF65-F5344CB8AC3E}">
        <p14:creationId xmlns:p14="http://schemas.microsoft.com/office/powerpoint/2010/main" val="275970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8A33-8959-6B61-1C92-6687FA7B9463}"/>
              </a:ext>
            </a:extLst>
          </p:cNvPr>
          <p:cNvSpPr>
            <a:spLocks noGrp="1"/>
          </p:cNvSpPr>
          <p:nvPr>
            <p:ph type="title"/>
          </p:nvPr>
        </p:nvSpPr>
        <p:spPr/>
        <p:txBody>
          <a:bodyPr/>
          <a:lstStyle/>
          <a:p>
            <a:r>
              <a:rPr lang="en-US"/>
              <a:t>Crux of the Amendments</a:t>
            </a:r>
          </a:p>
        </p:txBody>
      </p:sp>
      <p:sp>
        <p:nvSpPr>
          <p:cNvPr id="5" name="Slide Number Placeholder 4">
            <a:extLst>
              <a:ext uri="{FF2B5EF4-FFF2-40B4-BE49-F238E27FC236}">
                <a16:creationId xmlns:a16="http://schemas.microsoft.com/office/drawing/2014/main" id="{F9AB9E50-AD30-5660-6F8C-DE59B9D5C26B}"/>
              </a:ext>
            </a:extLst>
          </p:cNvPr>
          <p:cNvSpPr>
            <a:spLocks noGrp="1"/>
          </p:cNvSpPr>
          <p:nvPr>
            <p:ph type="sldNum" sz="quarter" idx="12"/>
          </p:nvPr>
        </p:nvSpPr>
        <p:spPr/>
        <p:txBody>
          <a:bodyPr/>
          <a:lstStyle/>
          <a:p>
            <a:fld id="{1F02E24B-C4A1-BE4D-8D03-020F141EC577}" type="slidenum">
              <a:rPr lang="en-US" smtClean="0"/>
              <a:t>8</a:t>
            </a:fld>
            <a:endParaRPr lang="en-US"/>
          </a:p>
        </p:txBody>
      </p:sp>
      <p:graphicFrame>
        <p:nvGraphicFramePr>
          <p:cNvPr id="10" name="TextBox 7">
            <a:extLst>
              <a:ext uri="{FF2B5EF4-FFF2-40B4-BE49-F238E27FC236}">
                <a16:creationId xmlns:a16="http://schemas.microsoft.com/office/drawing/2014/main" id="{38A15ACC-E0B6-BD72-DCBD-C7EA19F739F9}"/>
              </a:ext>
            </a:extLst>
          </p:cNvPr>
          <p:cNvGraphicFramePr/>
          <p:nvPr>
            <p:extLst>
              <p:ext uri="{D42A27DB-BD31-4B8C-83A1-F6EECF244321}">
                <p14:modId xmlns:p14="http://schemas.microsoft.com/office/powerpoint/2010/main" val="4261623910"/>
              </p:ext>
            </p:extLst>
          </p:nvPr>
        </p:nvGraphicFramePr>
        <p:xfrm>
          <a:off x="254000" y="1536700"/>
          <a:ext cx="11811000"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890983"/>
      </p:ext>
    </p:extLst>
  </p:cSld>
  <p:clrMapOvr>
    <a:masterClrMapping/>
  </p:clrMapOvr>
</p:sld>
</file>

<file path=ppt/theme/theme1.xml><?xml version="1.0" encoding="utf-8"?>
<a:theme xmlns:a="http://schemas.openxmlformats.org/drawingml/2006/main" name="Office Theme">
  <a:themeElements>
    <a:clrScheme name="CleanDNS">
      <a:dk1>
        <a:srgbClr val="000000"/>
      </a:dk1>
      <a:lt1>
        <a:srgbClr val="FFFFFF"/>
      </a:lt1>
      <a:dk2>
        <a:srgbClr val="44546A"/>
      </a:dk2>
      <a:lt2>
        <a:srgbClr val="E7E6E6"/>
      </a:lt2>
      <a:accent1>
        <a:srgbClr val="15AA68"/>
      </a:accent1>
      <a:accent2>
        <a:srgbClr val="0076C0"/>
      </a:accent2>
      <a:accent3>
        <a:srgbClr val="51C5D7"/>
      </a:accent3>
      <a:accent4>
        <a:srgbClr val="E2F3F5"/>
      </a:accent4>
      <a:accent5>
        <a:srgbClr val="005088"/>
      </a:accent5>
      <a:accent6>
        <a:srgbClr val="0099A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nDNS-PowerpointTemplate-V1_072722" id="{84B6319A-0A60-DC4A-8A83-04AE80DD7E73}" vid="{47CB6573-7014-F347-A400-E72089EDFC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a4a0ee3-8c73-47a9-acf3-de781e6036de}" enabled="1" method="Privileged" siteId="{56d4aadd-6c3a-4a7e-a123-83b79935822a}" removed="0"/>
</clbl:labelList>
</file>

<file path=docProps/app.xml><?xml version="1.0" encoding="utf-8"?>
<Properties xmlns="http://schemas.openxmlformats.org/officeDocument/2006/extended-properties" xmlns:vt="http://schemas.openxmlformats.org/officeDocument/2006/docPropsVTypes">
  <Template>Office Theme</Template>
  <TotalTime>41</TotalTime>
  <Words>1407</Words>
  <Application>Microsoft Macintosh PowerPoint</Application>
  <PresentationFormat>Widescreen</PresentationFormat>
  <Paragraphs>135</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Helvetica</vt:lpstr>
      <vt:lpstr>Helvetica Neue</vt:lpstr>
      <vt:lpstr>Wingdings</vt:lpstr>
      <vt:lpstr>Office Theme</vt:lpstr>
      <vt:lpstr>Measuring Domain Abuse</vt:lpstr>
      <vt:lpstr>Crux of the Amendments</vt:lpstr>
      <vt:lpstr>Actionable Evidence – Current State of Play</vt:lpstr>
      <vt:lpstr>‘Reduce the Noise’ – case study</vt:lpstr>
      <vt:lpstr>Prompt Action  – Current State of Play</vt:lpstr>
      <vt:lpstr>Time to Live - TTL</vt:lpstr>
      <vt:lpstr>We cannot keep doing the same thing and expect a different result </vt:lpstr>
      <vt:lpstr>Crux of the Amendments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Domain Abuse</dc:title>
  <dc:creator>Jeffrey Bedser</dc:creator>
  <cp:lastModifiedBy>Alan Woods</cp:lastModifiedBy>
  <cp:revision>2</cp:revision>
  <dcterms:created xsi:type="dcterms:W3CDTF">2024-02-14T13:28:50Z</dcterms:created>
  <dcterms:modified xsi:type="dcterms:W3CDTF">2024-03-04T17:37:43Z</dcterms:modified>
</cp:coreProperties>
</file>